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77" r:id="rId3"/>
    <p:sldId id="257" r:id="rId4"/>
    <p:sldId id="267" r:id="rId5"/>
    <p:sldId id="268" r:id="rId6"/>
    <p:sldId id="272" r:id="rId7"/>
    <p:sldId id="273" r:id="rId8"/>
    <p:sldId id="274" r:id="rId9"/>
    <p:sldId id="275" r:id="rId10"/>
    <p:sldId id="271" r:id="rId11"/>
    <p:sldId id="278"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6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B0D6DF-A11D-4E21-ABCC-7BB47678C8AE}"/>
              </a:ext>
            </a:extLst>
          </p:cNvPr>
          <p:cNvSpPr>
            <a:spLocks noGrp="1"/>
          </p:cNvSpPr>
          <p:nvPr>
            <p:ph type="dt" sz="half" idx="10"/>
          </p:nvPr>
        </p:nvSpPr>
        <p:spPr/>
        <p:txBody>
          <a:bodyPr/>
          <a:lstStyle>
            <a:lvl1pPr>
              <a:defRPr/>
            </a:lvl1pPr>
          </a:lstStyle>
          <a:p>
            <a:pPr>
              <a:defRPr/>
            </a:pPr>
            <a:fld id="{89703E1B-A97C-4738-815B-B217A8B42CD4}" type="datetimeFigureOut">
              <a:rPr lang="en-GB"/>
              <a:pPr>
                <a:defRPr/>
              </a:pPr>
              <a:t>27/09/2021</a:t>
            </a:fld>
            <a:endParaRPr lang="en-GB"/>
          </a:p>
        </p:txBody>
      </p:sp>
      <p:sp>
        <p:nvSpPr>
          <p:cNvPr id="5" name="Footer Placeholder 4">
            <a:extLst>
              <a:ext uri="{FF2B5EF4-FFF2-40B4-BE49-F238E27FC236}">
                <a16:creationId xmlns:a16="http://schemas.microsoft.com/office/drawing/2014/main" id="{89F09151-B25F-4C22-8AFC-6C4445FB1EA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3B94A4C-6B90-4686-B93A-633E967CC1B3}"/>
              </a:ext>
            </a:extLst>
          </p:cNvPr>
          <p:cNvSpPr>
            <a:spLocks noGrp="1"/>
          </p:cNvSpPr>
          <p:nvPr>
            <p:ph type="sldNum" sz="quarter" idx="12"/>
          </p:nvPr>
        </p:nvSpPr>
        <p:spPr/>
        <p:txBody>
          <a:bodyPr/>
          <a:lstStyle>
            <a:lvl1pPr>
              <a:defRPr/>
            </a:lvl1pPr>
          </a:lstStyle>
          <a:p>
            <a:pPr>
              <a:defRPr/>
            </a:pPr>
            <a:fld id="{1B06FE44-DEC7-40F3-AB90-1D85505975C9}" type="slidenum">
              <a:rPr lang="en-GB"/>
              <a:pPr>
                <a:defRPr/>
              </a:pPr>
              <a:t>‹#›</a:t>
            </a:fld>
            <a:endParaRPr lang="en-GB"/>
          </a:p>
        </p:txBody>
      </p:sp>
    </p:spTree>
    <p:extLst>
      <p:ext uri="{BB962C8B-B14F-4D97-AF65-F5344CB8AC3E}">
        <p14:creationId xmlns:p14="http://schemas.microsoft.com/office/powerpoint/2010/main" val="168371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C29314-4D70-42D4-8719-DE07220451D3}"/>
              </a:ext>
            </a:extLst>
          </p:cNvPr>
          <p:cNvSpPr>
            <a:spLocks noGrp="1"/>
          </p:cNvSpPr>
          <p:nvPr>
            <p:ph type="dt" sz="half" idx="10"/>
          </p:nvPr>
        </p:nvSpPr>
        <p:spPr/>
        <p:txBody>
          <a:bodyPr/>
          <a:lstStyle>
            <a:lvl1pPr>
              <a:defRPr/>
            </a:lvl1pPr>
          </a:lstStyle>
          <a:p>
            <a:pPr>
              <a:defRPr/>
            </a:pPr>
            <a:fld id="{119E3E09-E00C-4FC3-B60B-E3811A38F2E3}" type="datetimeFigureOut">
              <a:rPr lang="en-GB"/>
              <a:pPr>
                <a:defRPr/>
              </a:pPr>
              <a:t>27/09/2021</a:t>
            </a:fld>
            <a:endParaRPr lang="en-GB"/>
          </a:p>
        </p:txBody>
      </p:sp>
      <p:sp>
        <p:nvSpPr>
          <p:cNvPr id="5" name="Footer Placeholder 4">
            <a:extLst>
              <a:ext uri="{FF2B5EF4-FFF2-40B4-BE49-F238E27FC236}">
                <a16:creationId xmlns:a16="http://schemas.microsoft.com/office/drawing/2014/main" id="{D6FC3595-5FF9-41A0-A003-68666EEB376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190164B-F91F-480C-9398-E1722BEE6BCA}"/>
              </a:ext>
            </a:extLst>
          </p:cNvPr>
          <p:cNvSpPr>
            <a:spLocks noGrp="1"/>
          </p:cNvSpPr>
          <p:nvPr>
            <p:ph type="sldNum" sz="quarter" idx="12"/>
          </p:nvPr>
        </p:nvSpPr>
        <p:spPr/>
        <p:txBody>
          <a:bodyPr/>
          <a:lstStyle>
            <a:lvl1pPr>
              <a:defRPr/>
            </a:lvl1pPr>
          </a:lstStyle>
          <a:p>
            <a:pPr>
              <a:defRPr/>
            </a:pPr>
            <a:fld id="{62C49C41-FAFF-45A3-A834-47B70D76EFAE}" type="slidenum">
              <a:rPr lang="en-GB"/>
              <a:pPr>
                <a:defRPr/>
              </a:pPr>
              <a:t>‹#›</a:t>
            </a:fld>
            <a:endParaRPr lang="en-GB"/>
          </a:p>
        </p:txBody>
      </p:sp>
    </p:spTree>
    <p:extLst>
      <p:ext uri="{BB962C8B-B14F-4D97-AF65-F5344CB8AC3E}">
        <p14:creationId xmlns:p14="http://schemas.microsoft.com/office/powerpoint/2010/main" val="360010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BC9569-1B40-4F6A-9A90-447E7A7B5616}"/>
              </a:ext>
            </a:extLst>
          </p:cNvPr>
          <p:cNvSpPr>
            <a:spLocks noGrp="1"/>
          </p:cNvSpPr>
          <p:nvPr>
            <p:ph type="dt" sz="half" idx="10"/>
          </p:nvPr>
        </p:nvSpPr>
        <p:spPr/>
        <p:txBody>
          <a:bodyPr/>
          <a:lstStyle>
            <a:lvl1pPr>
              <a:defRPr/>
            </a:lvl1pPr>
          </a:lstStyle>
          <a:p>
            <a:pPr>
              <a:defRPr/>
            </a:pPr>
            <a:fld id="{429E9166-6847-4445-82E1-5942A87C1999}" type="datetimeFigureOut">
              <a:rPr lang="en-GB"/>
              <a:pPr>
                <a:defRPr/>
              </a:pPr>
              <a:t>27/09/2021</a:t>
            </a:fld>
            <a:endParaRPr lang="en-GB"/>
          </a:p>
        </p:txBody>
      </p:sp>
      <p:sp>
        <p:nvSpPr>
          <p:cNvPr id="5" name="Footer Placeholder 4">
            <a:extLst>
              <a:ext uri="{FF2B5EF4-FFF2-40B4-BE49-F238E27FC236}">
                <a16:creationId xmlns:a16="http://schemas.microsoft.com/office/drawing/2014/main" id="{6AD3431F-A4BD-433A-A95C-503E368EE2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1769947-B8FC-4A5B-A239-01581FA33C9D}"/>
              </a:ext>
            </a:extLst>
          </p:cNvPr>
          <p:cNvSpPr>
            <a:spLocks noGrp="1"/>
          </p:cNvSpPr>
          <p:nvPr>
            <p:ph type="sldNum" sz="quarter" idx="12"/>
          </p:nvPr>
        </p:nvSpPr>
        <p:spPr/>
        <p:txBody>
          <a:bodyPr/>
          <a:lstStyle>
            <a:lvl1pPr>
              <a:defRPr/>
            </a:lvl1pPr>
          </a:lstStyle>
          <a:p>
            <a:pPr>
              <a:defRPr/>
            </a:pPr>
            <a:fld id="{0D654BE7-6824-47E0-9468-59A0F3CD3C64}" type="slidenum">
              <a:rPr lang="en-GB"/>
              <a:pPr>
                <a:defRPr/>
              </a:pPr>
              <a:t>‹#›</a:t>
            </a:fld>
            <a:endParaRPr lang="en-GB"/>
          </a:p>
        </p:txBody>
      </p:sp>
    </p:spTree>
    <p:extLst>
      <p:ext uri="{BB962C8B-B14F-4D97-AF65-F5344CB8AC3E}">
        <p14:creationId xmlns:p14="http://schemas.microsoft.com/office/powerpoint/2010/main" val="228800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524000" y="2861728"/>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8" name="Picture 7">
            <a:extLst>
              <a:ext uri="{FF2B5EF4-FFF2-40B4-BE49-F238E27FC236}">
                <a16:creationId xmlns:a16="http://schemas.microsoft.com/office/drawing/2014/main" id="{9FED370F-807E-48DD-A4F6-7B428A65D9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8454" y="3625236"/>
            <a:ext cx="3177246" cy="1513280"/>
          </a:xfrm>
          <a:prstGeom prst="rect">
            <a:avLst/>
          </a:prstGeom>
        </p:spPr>
      </p:pic>
    </p:spTree>
    <p:extLst>
      <p:ext uri="{BB962C8B-B14F-4D97-AF65-F5344CB8AC3E}">
        <p14:creationId xmlns:p14="http://schemas.microsoft.com/office/powerpoint/2010/main" val="300152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5EE69F-3875-4C63-9B8D-D7A326ABF5F4}"/>
              </a:ext>
            </a:extLst>
          </p:cNvPr>
          <p:cNvSpPr>
            <a:spLocks noGrp="1"/>
          </p:cNvSpPr>
          <p:nvPr>
            <p:ph type="dt" sz="half" idx="10"/>
          </p:nvPr>
        </p:nvSpPr>
        <p:spPr/>
        <p:txBody>
          <a:bodyPr/>
          <a:lstStyle>
            <a:lvl1pPr>
              <a:defRPr/>
            </a:lvl1pPr>
          </a:lstStyle>
          <a:p>
            <a:pPr>
              <a:defRPr/>
            </a:pPr>
            <a:fld id="{D2BFD163-FAB2-4EC0-B6F2-EE38BCDAE7F2}" type="datetimeFigureOut">
              <a:rPr lang="en-GB"/>
              <a:pPr>
                <a:defRPr/>
              </a:pPr>
              <a:t>27/09/2021</a:t>
            </a:fld>
            <a:endParaRPr lang="en-GB"/>
          </a:p>
        </p:txBody>
      </p:sp>
      <p:sp>
        <p:nvSpPr>
          <p:cNvPr id="5" name="Footer Placeholder 4">
            <a:extLst>
              <a:ext uri="{FF2B5EF4-FFF2-40B4-BE49-F238E27FC236}">
                <a16:creationId xmlns:a16="http://schemas.microsoft.com/office/drawing/2014/main" id="{FE16A743-11D2-47D7-AE2E-C0C31129256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A163B75-5A57-4814-9804-53E2D01848C2}"/>
              </a:ext>
            </a:extLst>
          </p:cNvPr>
          <p:cNvSpPr>
            <a:spLocks noGrp="1"/>
          </p:cNvSpPr>
          <p:nvPr>
            <p:ph type="sldNum" sz="quarter" idx="12"/>
          </p:nvPr>
        </p:nvSpPr>
        <p:spPr/>
        <p:txBody>
          <a:bodyPr/>
          <a:lstStyle>
            <a:lvl1pPr>
              <a:defRPr/>
            </a:lvl1pPr>
          </a:lstStyle>
          <a:p>
            <a:pPr>
              <a:defRPr/>
            </a:pPr>
            <a:fld id="{FDF3DBBD-1AA8-4660-BE68-ECF0CC9D8A57}" type="slidenum">
              <a:rPr lang="en-GB"/>
              <a:pPr>
                <a:defRPr/>
              </a:pPr>
              <a:t>‹#›</a:t>
            </a:fld>
            <a:endParaRPr lang="en-GB"/>
          </a:p>
        </p:txBody>
      </p:sp>
    </p:spTree>
    <p:extLst>
      <p:ext uri="{BB962C8B-B14F-4D97-AF65-F5344CB8AC3E}">
        <p14:creationId xmlns:p14="http://schemas.microsoft.com/office/powerpoint/2010/main" val="282638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D140CF-B16B-44FA-B573-D34ED5574C0B}"/>
              </a:ext>
            </a:extLst>
          </p:cNvPr>
          <p:cNvSpPr>
            <a:spLocks noGrp="1"/>
          </p:cNvSpPr>
          <p:nvPr>
            <p:ph type="dt" sz="half" idx="10"/>
          </p:nvPr>
        </p:nvSpPr>
        <p:spPr/>
        <p:txBody>
          <a:bodyPr/>
          <a:lstStyle>
            <a:lvl1pPr>
              <a:defRPr/>
            </a:lvl1pPr>
          </a:lstStyle>
          <a:p>
            <a:pPr>
              <a:defRPr/>
            </a:pPr>
            <a:fld id="{906C1175-EE83-4B39-9BB3-412D2CF1F94A}" type="datetimeFigureOut">
              <a:rPr lang="en-GB"/>
              <a:pPr>
                <a:defRPr/>
              </a:pPr>
              <a:t>27/09/2021</a:t>
            </a:fld>
            <a:endParaRPr lang="en-GB"/>
          </a:p>
        </p:txBody>
      </p:sp>
      <p:sp>
        <p:nvSpPr>
          <p:cNvPr id="5" name="Footer Placeholder 4">
            <a:extLst>
              <a:ext uri="{FF2B5EF4-FFF2-40B4-BE49-F238E27FC236}">
                <a16:creationId xmlns:a16="http://schemas.microsoft.com/office/drawing/2014/main" id="{12E4DBA4-9D15-42FD-9E0E-28F9F2BF30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4212422-90B4-4B2D-B3EB-CC82185AFD74}"/>
              </a:ext>
            </a:extLst>
          </p:cNvPr>
          <p:cNvSpPr>
            <a:spLocks noGrp="1"/>
          </p:cNvSpPr>
          <p:nvPr>
            <p:ph type="sldNum" sz="quarter" idx="12"/>
          </p:nvPr>
        </p:nvSpPr>
        <p:spPr/>
        <p:txBody>
          <a:bodyPr/>
          <a:lstStyle>
            <a:lvl1pPr>
              <a:defRPr/>
            </a:lvl1pPr>
          </a:lstStyle>
          <a:p>
            <a:pPr>
              <a:defRPr/>
            </a:pPr>
            <a:fld id="{58C7C997-5B11-4AE9-B6F2-258E768E3258}" type="slidenum">
              <a:rPr lang="en-GB"/>
              <a:pPr>
                <a:defRPr/>
              </a:pPr>
              <a:t>‹#›</a:t>
            </a:fld>
            <a:endParaRPr lang="en-GB"/>
          </a:p>
        </p:txBody>
      </p:sp>
    </p:spTree>
    <p:extLst>
      <p:ext uri="{BB962C8B-B14F-4D97-AF65-F5344CB8AC3E}">
        <p14:creationId xmlns:p14="http://schemas.microsoft.com/office/powerpoint/2010/main" val="186266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F76243B-5A81-4B56-B1F8-9836540BE091}"/>
              </a:ext>
            </a:extLst>
          </p:cNvPr>
          <p:cNvSpPr>
            <a:spLocks noGrp="1"/>
          </p:cNvSpPr>
          <p:nvPr>
            <p:ph type="dt" sz="half" idx="10"/>
          </p:nvPr>
        </p:nvSpPr>
        <p:spPr/>
        <p:txBody>
          <a:bodyPr/>
          <a:lstStyle>
            <a:lvl1pPr>
              <a:defRPr/>
            </a:lvl1pPr>
          </a:lstStyle>
          <a:p>
            <a:pPr>
              <a:defRPr/>
            </a:pPr>
            <a:fld id="{F6821B3D-403A-4807-B993-14F7259361BD}" type="datetimeFigureOut">
              <a:rPr lang="en-GB"/>
              <a:pPr>
                <a:defRPr/>
              </a:pPr>
              <a:t>27/09/2021</a:t>
            </a:fld>
            <a:endParaRPr lang="en-GB"/>
          </a:p>
        </p:txBody>
      </p:sp>
      <p:sp>
        <p:nvSpPr>
          <p:cNvPr id="6" name="Footer Placeholder 4">
            <a:extLst>
              <a:ext uri="{FF2B5EF4-FFF2-40B4-BE49-F238E27FC236}">
                <a16:creationId xmlns:a16="http://schemas.microsoft.com/office/drawing/2014/main" id="{80CEE724-CC09-40D6-A1D5-CEA8E108A1D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0091688-58B1-407E-861E-22CFFFF21064}"/>
              </a:ext>
            </a:extLst>
          </p:cNvPr>
          <p:cNvSpPr>
            <a:spLocks noGrp="1"/>
          </p:cNvSpPr>
          <p:nvPr>
            <p:ph type="sldNum" sz="quarter" idx="12"/>
          </p:nvPr>
        </p:nvSpPr>
        <p:spPr/>
        <p:txBody>
          <a:bodyPr/>
          <a:lstStyle>
            <a:lvl1pPr>
              <a:defRPr/>
            </a:lvl1pPr>
          </a:lstStyle>
          <a:p>
            <a:pPr>
              <a:defRPr/>
            </a:pPr>
            <a:fld id="{9DA3B7B2-74AC-4399-B265-9FDEACC9AD67}" type="slidenum">
              <a:rPr lang="en-GB"/>
              <a:pPr>
                <a:defRPr/>
              </a:pPr>
              <a:t>‹#›</a:t>
            </a:fld>
            <a:endParaRPr lang="en-GB"/>
          </a:p>
        </p:txBody>
      </p:sp>
    </p:spTree>
    <p:extLst>
      <p:ext uri="{BB962C8B-B14F-4D97-AF65-F5344CB8AC3E}">
        <p14:creationId xmlns:p14="http://schemas.microsoft.com/office/powerpoint/2010/main" val="327599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48B1E74-16C3-448A-AFCC-31BA79D8C717}"/>
              </a:ext>
            </a:extLst>
          </p:cNvPr>
          <p:cNvSpPr>
            <a:spLocks noGrp="1"/>
          </p:cNvSpPr>
          <p:nvPr>
            <p:ph type="dt" sz="half" idx="10"/>
          </p:nvPr>
        </p:nvSpPr>
        <p:spPr/>
        <p:txBody>
          <a:bodyPr/>
          <a:lstStyle>
            <a:lvl1pPr>
              <a:defRPr/>
            </a:lvl1pPr>
          </a:lstStyle>
          <a:p>
            <a:pPr>
              <a:defRPr/>
            </a:pPr>
            <a:fld id="{4388B24E-B5E0-42C7-A808-B582D343C011}" type="datetimeFigureOut">
              <a:rPr lang="en-GB"/>
              <a:pPr>
                <a:defRPr/>
              </a:pPr>
              <a:t>27/09/2021</a:t>
            </a:fld>
            <a:endParaRPr lang="en-GB"/>
          </a:p>
        </p:txBody>
      </p:sp>
      <p:sp>
        <p:nvSpPr>
          <p:cNvPr id="8" name="Footer Placeholder 4">
            <a:extLst>
              <a:ext uri="{FF2B5EF4-FFF2-40B4-BE49-F238E27FC236}">
                <a16:creationId xmlns:a16="http://schemas.microsoft.com/office/drawing/2014/main" id="{6CD9CBED-6779-488A-BD4A-41F7777ED1F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CDA3274-4E60-48C4-A676-E0F6801731B5}"/>
              </a:ext>
            </a:extLst>
          </p:cNvPr>
          <p:cNvSpPr>
            <a:spLocks noGrp="1"/>
          </p:cNvSpPr>
          <p:nvPr>
            <p:ph type="sldNum" sz="quarter" idx="12"/>
          </p:nvPr>
        </p:nvSpPr>
        <p:spPr/>
        <p:txBody>
          <a:bodyPr/>
          <a:lstStyle>
            <a:lvl1pPr>
              <a:defRPr/>
            </a:lvl1pPr>
          </a:lstStyle>
          <a:p>
            <a:pPr>
              <a:defRPr/>
            </a:pPr>
            <a:fld id="{7CFC5845-6A63-432C-B802-8CA3702628F8}" type="slidenum">
              <a:rPr lang="en-GB"/>
              <a:pPr>
                <a:defRPr/>
              </a:pPr>
              <a:t>‹#›</a:t>
            </a:fld>
            <a:endParaRPr lang="en-GB"/>
          </a:p>
        </p:txBody>
      </p:sp>
    </p:spTree>
    <p:extLst>
      <p:ext uri="{BB962C8B-B14F-4D97-AF65-F5344CB8AC3E}">
        <p14:creationId xmlns:p14="http://schemas.microsoft.com/office/powerpoint/2010/main" val="12515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36E9967-C6C9-47A3-B948-366094182201}"/>
              </a:ext>
            </a:extLst>
          </p:cNvPr>
          <p:cNvSpPr>
            <a:spLocks noGrp="1"/>
          </p:cNvSpPr>
          <p:nvPr>
            <p:ph type="dt" sz="half" idx="10"/>
          </p:nvPr>
        </p:nvSpPr>
        <p:spPr/>
        <p:txBody>
          <a:bodyPr/>
          <a:lstStyle>
            <a:lvl1pPr>
              <a:defRPr/>
            </a:lvl1pPr>
          </a:lstStyle>
          <a:p>
            <a:pPr>
              <a:defRPr/>
            </a:pPr>
            <a:fld id="{07667391-072E-4AA7-B647-C299A8881319}" type="datetimeFigureOut">
              <a:rPr lang="en-GB"/>
              <a:pPr>
                <a:defRPr/>
              </a:pPr>
              <a:t>27/09/2021</a:t>
            </a:fld>
            <a:endParaRPr lang="en-GB"/>
          </a:p>
        </p:txBody>
      </p:sp>
      <p:sp>
        <p:nvSpPr>
          <p:cNvPr id="4" name="Footer Placeholder 4">
            <a:extLst>
              <a:ext uri="{FF2B5EF4-FFF2-40B4-BE49-F238E27FC236}">
                <a16:creationId xmlns:a16="http://schemas.microsoft.com/office/drawing/2014/main" id="{80CE3949-E923-4562-9649-E1C81B0B905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202648C-E9C4-4D4A-93F9-B02AACFF6790}"/>
              </a:ext>
            </a:extLst>
          </p:cNvPr>
          <p:cNvSpPr>
            <a:spLocks noGrp="1"/>
          </p:cNvSpPr>
          <p:nvPr>
            <p:ph type="sldNum" sz="quarter" idx="12"/>
          </p:nvPr>
        </p:nvSpPr>
        <p:spPr/>
        <p:txBody>
          <a:bodyPr/>
          <a:lstStyle>
            <a:lvl1pPr>
              <a:defRPr/>
            </a:lvl1pPr>
          </a:lstStyle>
          <a:p>
            <a:pPr>
              <a:defRPr/>
            </a:pPr>
            <a:fld id="{DC086C03-C091-44C2-90E4-A202D769A630}" type="slidenum">
              <a:rPr lang="en-GB"/>
              <a:pPr>
                <a:defRPr/>
              </a:pPr>
              <a:t>‹#›</a:t>
            </a:fld>
            <a:endParaRPr lang="en-GB"/>
          </a:p>
        </p:txBody>
      </p:sp>
    </p:spTree>
    <p:extLst>
      <p:ext uri="{BB962C8B-B14F-4D97-AF65-F5344CB8AC3E}">
        <p14:creationId xmlns:p14="http://schemas.microsoft.com/office/powerpoint/2010/main" val="336957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97D44D7-84D1-4DCF-87EB-87A5A23BD868}"/>
              </a:ext>
            </a:extLst>
          </p:cNvPr>
          <p:cNvSpPr>
            <a:spLocks noGrp="1"/>
          </p:cNvSpPr>
          <p:nvPr>
            <p:ph type="dt" sz="half" idx="10"/>
          </p:nvPr>
        </p:nvSpPr>
        <p:spPr/>
        <p:txBody>
          <a:bodyPr/>
          <a:lstStyle>
            <a:lvl1pPr>
              <a:defRPr/>
            </a:lvl1pPr>
          </a:lstStyle>
          <a:p>
            <a:pPr>
              <a:defRPr/>
            </a:pPr>
            <a:fld id="{5AF0799F-789A-454B-BA6E-9361B82F7877}" type="datetimeFigureOut">
              <a:rPr lang="en-GB"/>
              <a:pPr>
                <a:defRPr/>
              </a:pPr>
              <a:t>27/09/2021</a:t>
            </a:fld>
            <a:endParaRPr lang="en-GB"/>
          </a:p>
        </p:txBody>
      </p:sp>
      <p:sp>
        <p:nvSpPr>
          <p:cNvPr id="3" name="Footer Placeholder 4">
            <a:extLst>
              <a:ext uri="{FF2B5EF4-FFF2-40B4-BE49-F238E27FC236}">
                <a16:creationId xmlns:a16="http://schemas.microsoft.com/office/drawing/2014/main" id="{AC667D9D-D312-4EDF-B073-943F2B523E1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E7F0A45-BDE4-4F7B-B6EF-5BB9D33A01D0}"/>
              </a:ext>
            </a:extLst>
          </p:cNvPr>
          <p:cNvSpPr>
            <a:spLocks noGrp="1"/>
          </p:cNvSpPr>
          <p:nvPr>
            <p:ph type="sldNum" sz="quarter" idx="12"/>
          </p:nvPr>
        </p:nvSpPr>
        <p:spPr/>
        <p:txBody>
          <a:bodyPr/>
          <a:lstStyle>
            <a:lvl1pPr>
              <a:defRPr/>
            </a:lvl1pPr>
          </a:lstStyle>
          <a:p>
            <a:pPr>
              <a:defRPr/>
            </a:pPr>
            <a:fld id="{05632794-F6DF-4331-AA89-3EF5BC984D60}" type="slidenum">
              <a:rPr lang="en-GB"/>
              <a:pPr>
                <a:defRPr/>
              </a:pPr>
              <a:t>‹#›</a:t>
            </a:fld>
            <a:endParaRPr lang="en-GB"/>
          </a:p>
        </p:txBody>
      </p:sp>
    </p:spTree>
    <p:extLst>
      <p:ext uri="{BB962C8B-B14F-4D97-AF65-F5344CB8AC3E}">
        <p14:creationId xmlns:p14="http://schemas.microsoft.com/office/powerpoint/2010/main" val="244538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2930F5-12C1-4653-9F2B-99BBA05CFD27}"/>
              </a:ext>
            </a:extLst>
          </p:cNvPr>
          <p:cNvSpPr>
            <a:spLocks noGrp="1"/>
          </p:cNvSpPr>
          <p:nvPr>
            <p:ph type="dt" sz="half" idx="10"/>
          </p:nvPr>
        </p:nvSpPr>
        <p:spPr/>
        <p:txBody>
          <a:bodyPr/>
          <a:lstStyle>
            <a:lvl1pPr>
              <a:defRPr/>
            </a:lvl1pPr>
          </a:lstStyle>
          <a:p>
            <a:pPr>
              <a:defRPr/>
            </a:pPr>
            <a:fld id="{C42B47A3-6764-4673-B6B3-E044F2682D3B}" type="datetimeFigureOut">
              <a:rPr lang="en-GB"/>
              <a:pPr>
                <a:defRPr/>
              </a:pPr>
              <a:t>27/09/2021</a:t>
            </a:fld>
            <a:endParaRPr lang="en-GB"/>
          </a:p>
        </p:txBody>
      </p:sp>
      <p:sp>
        <p:nvSpPr>
          <p:cNvPr id="6" name="Footer Placeholder 4">
            <a:extLst>
              <a:ext uri="{FF2B5EF4-FFF2-40B4-BE49-F238E27FC236}">
                <a16:creationId xmlns:a16="http://schemas.microsoft.com/office/drawing/2014/main" id="{EA7382E3-0456-42CD-92BD-0C1A50E85D2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CDEA77B-2AC1-43A8-8BEA-82F814CD9DF9}"/>
              </a:ext>
            </a:extLst>
          </p:cNvPr>
          <p:cNvSpPr>
            <a:spLocks noGrp="1"/>
          </p:cNvSpPr>
          <p:nvPr>
            <p:ph type="sldNum" sz="quarter" idx="12"/>
          </p:nvPr>
        </p:nvSpPr>
        <p:spPr/>
        <p:txBody>
          <a:bodyPr/>
          <a:lstStyle>
            <a:lvl1pPr>
              <a:defRPr/>
            </a:lvl1pPr>
          </a:lstStyle>
          <a:p>
            <a:pPr>
              <a:defRPr/>
            </a:pPr>
            <a:fld id="{DE2666DD-31A9-4B0E-931E-94F65068618B}" type="slidenum">
              <a:rPr lang="en-GB"/>
              <a:pPr>
                <a:defRPr/>
              </a:pPr>
              <a:t>‹#›</a:t>
            </a:fld>
            <a:endParaRPr lang="en-GB"/>
          </a:p>
        </p:txBody>
      </p:sp>
    </p:spTree>
    <p:extLst>
      <p:ext uri="{BB962C8B-B14F-4D97-AF65-F5344CB8AC3E}">
        <p14:creationId xmlns:p14="http://schemas.microsoft.com/office/powerpoint/2010/main" val="140334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CFBD52-C14E-4DC1-905E-4C4D5C441EC2}"/>
              </a:ext>
            </a:extLst>
          </p:cNvPr>
          <p:cNvSpPr>
            <a:spLocks noGrp="1"/>
          </p:cNvSpPr>
          <p:nvPr>
            <p:ph type="dt" sz="half" idx="10"/>
          </p:nvPr>
        </p:nvSpPr>
        <p:spPr/>
        <p:txBody>
          <a:bodyPr/>
          <a:lstStyle>
            <a:lvl1pPr>
              <a:defRPr/>
            </a:lvl1pPr>
          </a:lstStyle>
          <a:p>
            <a:pPr>
              <a:defRPr/>
            </a:pPr>
            <a:fld id="{F4F31512-CD47-4F06-9344-7722D7ECD00C}" type="datetimeFigureOut">
              <a:rPr lang="en-GB"/>
              <a:pPr>
                <a:defRPr/>
              </a:pPr>
              <a:t>27/09/2021</a:t>
            </a:fld>
            <a:endParaRPr lang="en-GB"/>
          </a:p>
        </p:txBody>
      </p:sp>
      <p:sp>
        <p:nvSpPr>
          <p:cNvPr id="6" name="Footer Placeholder 4">
            <a:extLst>
              <a:ext uri="{FF2B5EF4-FFF2-40B4-BE49-F238E27FC236}">
                <a16:creationId xmlns:a16="http://schemas.microsoft.com/office/drawing/2014/main" id="{36A6A3E1-161D-4ED9-BCDB-C9790EE7429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B36B75F-B3DA-4AA6-8E2A-59B7E8CDB151}"/>
              </a:ext>
            </a:extLst>
          </p:cNvPr>
          <p:cNvSpPr>
            <a:spLocks noGrp="1"/>
          </p:cNvSpPr>
          <p:nvPr>
            <p:ph type="sldNum" sz="quarter" idx="12"/>
          </p:nvPr>
        </p:nvSpPr>
        <p:spPr/>
        <p:txBody>
          <a:bodyPr/>
          <a:lstStyle>
            <a:lvl1pPr>
              <a:defRPr/>
            </a:lvl1pPr>
          </a:lstStyle>
          <a:p>
            <a:pPr>
              <a:defRPr/>
            </a:pPr>
            <a:fld id="{EA7C758F-1C99-4FD8-9768-3C24DD384805}" type="slidenum">
              <a:rPr lang="en-GB"/>
              <a:pPr>
                <a:defRPr/>
              </a:pPr>
              <a:t>‹#›</a:t>
            </a:fld>
            <a:endParaRPr lang="en-GB"/>
          </a:p>
        </p:txBody>
      </p:sp>
    </p:spTree>
    <p:extLst>
      <p:ext uri="{BB962C8B-B14F-4D97-AF65-F5344CB8AC3E}">
        <p14:creationId xmlns:p14="http://schemas.microsoft.com/office/powerpoint/2010/main" val="154833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0217703-B868-450F-96CA-3E9D823AB79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endParaRPr lang="en-GB" altLang="sr-Latn-RS"/>
          </a:p>
        </p:txBody>
      </p:sp>
      <p:sp>
        <p:nvSpPr>
          <p:cNvPr id="1027" name="Text Placeholder 2">
            <a:extLst>
              <a:ext uri="{FF2B5EF4-FFF2-40B4-BE49-F238E27FC236}">
                <a16:creationId xmlns:a16="http://schemas.microsoft.com/office/drawing/2014/main" id="{482284C5-721D-47FA-BD27-960E6E8AC1FD}"/>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endParaRPr lang="en-GB" altLang="sr-Latn-RS"/>
          </a:p>
        </p:txBody>
      </p:sp>
      <p:sp>
        <p:nvSpPr>
          <p:cNvPr id="4" name="Date Placeholder 3">
            <a:extLst>
              <a:ext uri="{FF2B5EF4-FFF2-40B4-BE49-F238E27FC236}">
                <a16:creationId xmlns:a16="http://schemas.microsoft.com/office/drawing/2014/main" id="{F857D92B-4DF6-4806-A024-4ECF10E30547}"/>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D3E666D-2365-4C9F-B3F1-DC43A37822B3}" type="datetimeFigureOut">
              <a:rPr lang="en-GB"/>
              <a:pPr>
                <a:defRPr/>
              </a:pPr>
              <a:t>27/09/2021</a:t>
            </a:fld>
            <a:endParaRPr lang="en-GB"/>
          </a:p>
        </p:txBody>
      </p:sp>
      <p:sp>
        <p:nvSpPr>
          <p:cNvPr id="5" name="Footer Placeholder 4">
            <a:extLst>
              <a:ext uri="{FF2B5EF4-FFF2-40B4-BE49-F238E27FC236}">
                <a16:creationId xmlns:a16="http://schemas.microsoft.com/office/drawing/2014/main" id="{B456F93C-2C3D-439F-8D2A-49F480B3B2ED}"/>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E801B312-02F9-45F8-97EF-0C4201896EB5}"/>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17A2EA7-469C-404F-9912-5C3FE2F02A2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A7C9D-D83C-4484-9533-0B150B1E6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NZ"/>
          </a:p>
        </p:txBody>
      </p:sp>
      <p:sp>
        <p:nvSpPr>
          <p:cNvPr id="3" name="Text Placeholder 2">
            <a:extLst>
              <a:ext uri="{FF2B5EF4-FFF2-40B4-BE49-F238E27FC236}">
                <a16:creationId xmlns:a16="http://schemas.microsoft.com/office/drawing/2014/main" id="{26A860A2-5715-4DC5-A2F4-36393F043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47EB925-7612-46E3-B325-E0F2E64E2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27/09/2021</a:t>
            </a:fld>
            <a:endParaRPr lang="en-NZ"/>
          </a:p>
        </p:txBody>
      </p:sp>
      <p:sp>
        <p:nvSpPr>
          <p:cNvPr id="5" name="Footer Placeholder 4">
            <a:extLst>
              <a:ext uri="{FF2B5EF4-FFF2-40B4-BE49-F238E27FC236}">
                <a16:creationId xmlns:a16="http://schemas.microsoft.com/office/drawing/2014/main" id="{B0B83F4A-34D0-4D19-B9A4-0D24C5D73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CC97524-6E08-4C30-9778-5BEC932F6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Visio_Drawing.vsdx"/><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Visio_Drawing1.vsdx"/><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Visio_Drawing2.vsdx"/><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5135-8E48-4FE4-BCB8-52D89EF22B39}"/>
              </a:ext>
            </a:extLst>
          </p:cNvPr>
          <p:cNvSpPr>
            <a:spLocks noGrp="1"/>
          </p:cNvSpPr>
          <p:nvPr>
            <p:ph type="ctrTitle"/>
          </p:nvPr>
        </p:nvSpPr>
        <p:spPr/>
        <p:txBody>
          <a:bodyPr>
            <a:normAutofit fontScale="90000"/>
          </a:bodyPr>
          <a:lstStyle/>
          <a:p>
            <a:r>
              <a:rPr lang="en-US" dirty="0"/>
              <a:t>R B5‐05 - REZERVNA ZAŠTITA MREŽE PRI OBNOVLJIVIM IZVORIMA: ZONA 3, PREKOSTRUJNA ZAŠTITA I DRUGE MOGUĆNOSTI</a:t>
            </a:r>
            <a:endParaRPr lang="en-NZ" dirty="0"/>
          </a:p>
        </p:txBody>
      </p:sp>
      <p:sp>
        <p:nvSpPr>
          <p:cNvPr id="3" name="Subtitle 2">
            <a:extLst>
              <a:ext uri="{FF2B5EF4-FFF2-40B4-BE49-F238E27FC236}">
                <a16:creationId xmlns:a16="http://schemas.microsoft.com/office/drawing/2014/main" id="{62A1953D-C007-4644-BC1B-FF9CF7DF7FC2}"/>
              </a:ext>
            </a:extLst>
          </p:cNvPr>
          <p:cNvSpPr>
            <a:spLocks noGrp="1"/>
          </p:cNvSpPr>
          <p:nvPr>
            <p:ph type="subTitle" idx="1"/>
          </p:nvPr>
        </p:nvSpPr>
        <p:spPr>
          <a:xfrm>
            <a:off x="1847528" y="5733256"/>
            <a:ext cx="9144000" cy="538697"/>
          </a:xfrm>
        </p:spPr>
        <p:txBody>
          <a:bodyPr/>
          <a:lstStyle/>
          <a:p>
            <a:pPr algn="l"/>
            <a:r>
              <a:rPr lang="en-NZ" dirty="0"/>
              <a:t>VII </a:t>
            </a:r>
            <a:r>
              <a:rPr lang="en-NZ" dirty="0" err="1"/>
              <a:t>savetovanje</a:t>
            </a:r>
            <a:r>
              <a:rPr lang="en-NZ" dirty="0"/>
              <a:t> CG KO CIGRE, 2021.</a:t>
            </a:r>
          </a:p>
        </p:txBody>
      </p:sp>
    </p:spTree>
    <p:extLst>
      <p:ext uri="{BB962C8B-B14F-4D97-AF65-F5344CB8AC3E}">
        <p14:creationId xmlns:p14="http://schemas.microsoft.com/office/powerpoint/2010/main" val="26494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5135-8E48-4FE4-BCB8-52D89EF22B39}"/>
              </a:ext>
            </a:extLst>
          </p:cNvPr>
          <p:cNvSpPr>
            <a:spLocks noGrp="1"/>
          </p:cNvSpPr>
          <p:nvPr>
            <p:ph type="ctrTitle"/>
          </p:nvPr>
        </p:nvSpPr>
        <p:spPr/>
        <p:txBody>
          <a:bodyPr>
            <a:normAutofit fontScale="90000"/>
          </a:bodyPr>
          <a:lstStyle/>
          <a:p>
            <a:r>
              <a:rPr lang="sr-Latn-RS" sz="3600" b="0" i="0" spc="300" dirty="0">
                <a:effectLst>
                  <a:outerShdw blurRad="38100" dist="38100" dir="2700000" algn="tl">
                    <a:srgbClr val="000000">
                      <a:alpha val="43137"/>
                    </a:srgbClr>
                  </a:outerShdw>
                </a:effectLst>
                <a:latin typeface="Arial Narrow" panose="020B0606020202030204" pitchFamily="34" charset="0"/>
              </a:rPr>
              <a:t>HVALA NA PAŽNJI!</a:t>
            </a:r>
            <a:br>
              <a:rPr lang="sr-Latn-RS" sz="3600" b="0" i="0" spc="300" dirty="0">
                <a:effectLst>
                  <a:outerShdw blurRad="38100" dist="38100" dir="2700000" algn="tl">
                    <a:srgbClr val="000000">
                      <a:alpha val="43137"/>
                    </a:srgbClr>
                  </a:outerShdw>
                </a:effectLst>
                <a:latin typeface="Arial Narrow" panose="020B0606020202030204" pitchFamily="34" charset="0"/>
              </a:rPr>
            </a:br>
            <a:r>
              <a:rPr lang="sr-Latn-RS" sz="3600" b="0" i="0" spc="300" dirty="0">
                <a:effectLst>
                  <a:outerShdw blurRad="38100" dist="38100" dir="2700000" algn="tl">
                    <a:srgbClr val="000000">
                      <a:alpha val="43137"/>
                    </a:srgbClr>
                  </a:outerShdw>
                </a:effectLst>
                <a:latin typeface="Arial Narrow" panose="020B0606020202030204" pitchFamily="34" charset="0"/>
              </a:rPr>
              <a:t>THANK YOU FOR YOUR ATTENTION!</a:t>
            </a:r>
            <a:br>
              <a:rPr lang="nn-NO" sz="3600" b="0" i="0" spc="300" dirty="0">
                <a:solidFill>
                  <a:srgbClr val="002060"/>
                </a:solidFill>
                <a:effectLst>
                  <a:outerShdw blurRad="38100" dist="38100" dir="2700000" algn="tl">
                    <a:srgbClr val="000000">
                      <a:alpha val="43137"/>
                    </a:srgbClr>
                  </a:outerShdw>
                </a:effectLst>
                <a:latin typeface="Arial Narrow" panose="020B0606020202030204" pitchFamily="34" charset="0"/>
              </a:rPr>
            </a:br>
            <a:endParaRPr lang="en-NZ" dirty="0"/>
          </a:p>
        </p:txBody>
      </p:sp>
    </p:spTree>
    <p:extLst>
      <p:ext uri="{BB962C8B-B14F-4D97-AF65-F5344CB8AC3E}">
        <p14:creationId xmlns:p14="http://schemas.microsoft.com/office/powerpoint/2010/main" val="245233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3AA947F5-EF2E-4FC5-9B0F-A528DD997F4F}"/>
              </a:ext>
            </a:extLst>
          </p:cNvPr>
          <p:cNvSpPr>
            <a:spLocks noGrp="1" noChangeArrowheads="1"/>
          </p:cNvSpPr>
          <p:nvPr>
            <p:ph type="title"/>
          </p:nvPr>
        </p:nvSpPr>
        <p:spPr>
          <a:xfrm>
            <a:off x="6096000" y="1030955"/>
            <a:ext cx="5761038" cy="508000"/>
          </a:xfrm>
        </p:spPr>
        <p:txBody>
          <a:bodyPr/>
          <a:lstStyle/>
          <a:p>
            <a:pPr algn="r"/>
            <a:r>
              <a:rPr lang="es-ES" altLang="sr-Latn-RS" sz="2400" b="1" dirty="0" err="1">
                <a:solidFill>
                  <a:srgbClr val="002060"/>
                </a:solidFill>
                <a:latin typeface="Arial Narrow" panose="020B0606020202030204" pitchFamily="34" charset="0"/>
              </a:rPr>
              <a:t>Introduction</a:t>
            </a:r>
            <a:endParaRPr lang="en-GB" altLang="sr-Latn-RS" sz="2400" b="1" dirty="0">
              <a:solidFill>
                <a:srgbClr val="002060"/>
              </a:solidFill>
              <a:latin typeface="Arial Narrow" panose="020B0606020202030204" pitchFamily="34" charset="0"/>
            </a:endParaRPr>
          </a:p>
        </p:txBody>
      </p:sp>
      <p:sp>
        <p:nvSpPr>
          <p:cNvPr id="2" name="TextBox 1">
            <a:extLst>
              <a:ext uri="{FF2B5EF4-FFF2-40B4-BE49-F238E27FC236}">
                <a16:creationId xmlns:a16="http://schemas.microsoft.com/office/drawing/2014/main" id="{DE7CE5A7-A7A7-4077-963E-33563191473D}"/>
              </a:ext>
            </a:extLst>
          </p:cNvPr>
          <p:cNvSpPr txBox="1"/>
          <p:nvPr/>
        </p:nvSpPr>
        <p:spPr>
          <a:xfrm>
            <a:off x="1775520" y="188640"/>
            <a:ext cx="7632848" cy="423193"/>
          </a:xfrm>
          <a:prstGeom prst="rect">
            <a:avLst/>
          </a:prstGeom>
          <a:noFill/>
        </p:spPr>
        <p:txBody>
          <a:bodyPr wrap="square" rtlCol="0">
            <a:spAutoFit/>
          </a:bodyPr>
          <a:lstStyle/>
          <a:p>
            <a:r>
              <a:rPr lang="en-US" sz="1100" b="1" spc="70" dirty="0">
                <a:solidFill>
                  <a:schemeClr val="tx1">
                    <a:lumMod val="50000"/>
                    <a:lumOff val="50000"/>
                  </a:schemeClr>
                </a:solidFill>
                <a:latin typeface="Arial Narrow" panose="020B0606020202030204" pitchFamily="34" charset="0"/>
              </a:rPr>
              <a:t>VII</a:t>
            </a:r>
            <a:r>
              <a:rPr lang="sr-Latn-RS" sz="1100" b="1" spc="70" dirty="0">
                <a:solidFill>
                  <a:schemeClr val="tx1">
                    <a:lumMod val="50000"/>
                    <a:lumOff val="50000"/>
                  </a:schemeClr>
                </a:solidFill>
                <a:latin typeface="Arial Narrow" panose="020B0606020202030204" pitchFamily="34" charset="0"/>
              </a:rPr>
              <a:t> SAVETOVANJE O ELEKTRO</a:t>
            </a:r>
            <a:r>
              <a:rPr lang="en-US" sz="1100" b="1" spc="70" dirty="0">
                <a:solidFill>
                  <a:schemeClr val="tx1">
                    <a:lumMod val="50000"/>
                    <a:lumOff val="50000"/>
                  </a:schemeClr>
                </a:solidFill>
                <a:latin typeface="Arial Narrow" panose="020B0606020202030204" pitchFamily="34" charset="0"/>
              </a:rPr>
              <a:t>PRENOSNIM</a:t>
            </a:r>
            <a:r>
              <a:rPr lang="sr-Latn-RS" sz="1100" b="1" spc="70" dirty="0">
                <a:solidFill>
                  <a:schemeClr val="tx1">
                    <a:lumMod val="50000"/>
                    <a:lumOff val="50000"/>
                  </a:schemeClr>
                </a:solidFill>
                <a:latin typeface="Arial Narrow" panose="020B0606020202030204" pitchFamily="34" charset="0"/>
              </a:rPr>
              <a:t> MREŽAMA </a:t>
            </a:r>
            <a:r>
              <a:rPr lang="en-US" sz="1100" b="1" spc="70" dirty="0">
                <a:solidFill>
                  <a:schemeClr val="tx1">
                    <a:lumMod val="50000"/>
                    <a:lumOff val="50000"/>
                  </a:schemeClr>
                </a:solidFill>
                <a:latin typeface="Arial Narrow" panose="020B0606020202030204" pitchFamily="34" charset="0"/>
              </a:rPr>
              <a:t>CG KO CIGRE</a:t>
            </a:r>
            <a:br>
              <a:rPr lang="sr-Latn-RS" sz="1100" b="1" spc="70" dirty="0">
                <a:solidFill>
                  <a:schemeClr val="tx1">
                    <a:lumMod val="50000"/>
                    <a:lumOff val="50000"/>
                  </a:schemeClr>
                </a:solidFill>
                <a:latin typeface="Arial Narrow" panose="020B0606020202030204" pitchFamily="34" charset="0"/>
              </a:rPr>
            </a:br>
            <a:r>
              <a:rPr lang="sr-Latn-RS" sz="1050" spc="70" dirty="0">
                <a:solidFill>
                  <a:schemeClr val="tx1">
                    <a:lumMod val="50000"/>
                    <a:lumOff val="50000"/>
                  </a:schemeClr>
                </a:solidFill>
                <a:latin typeface="Arial Narrow" panose="020B0606020202030204" pitchFamily="34" charset="0"/>
              </a:rPr>
              <a:t>Hotel </a:t>
            </a:r>
            <a:r>
              <a:rPr lang="en-US" sz="1050" spc="70" dirty="0" err="1">
                <a:solidFill>
                  <a:schemeClr val="tx1">
                    <a:lumMod val="50000"/>
                    <a:lumOff val="50000"/>
                  </a:schemeClr>
                </a:solidFill>
                <a:latin typeface="Arial Narrow" panose="020B0606020202030204" pitchFamily="34" charset="0"/>
              </a:rPr>
              <a:t>Mediteran</a:t>
            </a:r>
            <a:r>
              <a:rPr lang="sr-Latn-RS" sz="1050" spc="70" dirty="0">
                <a:solidFill>
                  <a:schemeClr val="tx1">
                    <a:lumMod val="50000"/>
                    <a:lumOff val="50000"/>
                  </a:schemeClr>
                </a:solidFill>
                <a:latin typeface="Arial Narrow" panose="020B0606020202030204" pitchFamily="34" charset="0"/>
              </a:rPr>
              <a:t>, </a:t>
            </a:r>
            <a:r>
              <a:rPr lang="en-US" sz="1050" spc="70" dirty="0">
                <a:solidFill>
                  <a:schemeClr val="tx1">
                    <a:lumMod val="50000"/>
                    <a:lumOff val="50000"/>
                  </a:schemeClr>
                </a:solidFill>
                <a:latin typeface="Arial Narrow" panose="020B0606020202030204" pitchFamily="34" charset="0"/>
              </a:rPr>
              <a:t>Be</a:t>
            </a:r>
            <a:r>
              <a:rPr lang="sr-Latn-RS" sz="1050" spc="70" dirty="0">
                <a:solidFill>
                  <a:schemeClr val="tx1">
                    <a:lumMod val="50000"/>
                    <a:lumOff val="50000"/>
                  </a:schemeClr>
                </a:solidFill>
                <a:latin typeface="Arial Narrow" panose="020B0606020202030204" pitchFamily="34" charset="0"/>
              </a:rPr>
              <a:t>čići, 28 / 09 – 30 / 09/ 2021</a:t>
            </a:r>
            <a:endParaRPr lang="en-US" sz="1100" dirty="0">
              <a:solidFill>
                <a:schemeClr val="tx1">
                  <a:lumMod val="50000"/>
                  <a:lumOff val="50000"/>
                </a:schemeClr>
              </a:solidFill>
            </a:endParaRPr>
          </a:p>
        </p:txBody>
      </p:sp>
      <p:cxnSp>
        <p:nvCxnSpPr>
          <p:cNvPr id="5" name="Straight Connector 4">
            <a:extLst>
              <a:ext uri="{FF2B5EF4-FFF2-40B4-BE49-F238E27FC236}">
                <a16:creationId xmlns:a16="http://schemas.microsoft.com/office/drawing/2014/main" id="{8ACF91B1-3C63-4FD9-894B-D3733F7AA7C3}"/>
              </a:ext>
            </a:extLst>
          </p:cNvPr>
          <p:cNvCxnSpPr/>
          <p:nvPr/>
        </p:nvCxnSpPr>
        <p:spPr>
          <a:xfrm>
            <a:off x="0" y="90872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4">
            <a:extLst>
              <a:ext uri="{FF2B5EF4-FFF2-40B4-BE49-F238E27FC236}">
                <a16:creationId xmlns:a16="http://schemas.microsoft.com/office/drawing/2014/main" id="{B85459F9-FAE1-4265-ACE3-B44AAD7EDC3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 name="Object 10">
            <a:extLst>
              <a:ext uri="{FF2B5EF4-FFF2-40B4-BE49-F238E27FC236}">
                <a16:creationId xmlns:a16="http://schemas.microsoft.com/office/drawing/2014/main" id="{CDE7E4DC-4848-464A-A73A-E6B93222A139}"/>
              </a:ext>
            </a:extLst>
          </p:cNvPr>
          <p:cNvGraphicFramePr>
            <a:graphicFrameLocks noChangeAspect="1"/>
          </p:cNvGraphicFramePr>
          <p:nvPr>
            <p:extLst>
              <p:ext uri="{D42A27DB-BD31-4B8C-83A1-F6EECF244321}">
                <p14:modId xmlns:p14="http://schemas.microsoft.com/office/powerpoint/2010/main" val="3383284907"/>
              </p:ext>
            </p:extLst>
          </p:nvPr>
        </p:nvGraphicFramePr>
        <p:xfrm>
          <a:off x="2245264" y="1843337"/>
          <a:ext cx="7701472" cy="3554526"/>
        </p:xfrm>
        <a:graphic>
          <a:graphicData uri="http://schemas.openxmlformats.org/presentationml/2006/ole">
            <mc:AlternateContent xmlns:mc="http://schemas.openxmlformats.org/markup-compatibility/2006">
              <mc:Choice xmlns:v="urn:schemas-microsoft-com:vml" Requires="v">
                <p:oleObj name="Visio" r:id="rId2" imgW="4924653" imgH="2257529" progId="Visio.Drawing.15">
                  <p:embed/>
                </p:oleObj>
              </mc:Choice>
              <mc:Fallback>
                <p:oleObj name="Visio" r:id="rId2" imgW="4924653" imgH="2257529" progId="Visio.Drawing.15">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264" y="1843337"/>
                        <a:ext cx="7701472" cy="3554526"/>
                      </a:xfrm>
                      <a:prstGeom prst="rect">
                        <a:avLst/>
                      </a:prstGeom>
                      <a:noFill/>
                    </p:spPr>
                  </p:pic>
                </p:oleObj>
              </mc:Fallback>
            </mc:AlternateContent>
          </a:graphicData>
        </a:graphic>
      </p:graphicFrame>
      <p:sp>
        <p:nvSpPr>
          <p:cNvPr id="13" name="Content Placeholder 2">
            <a:extLst>
              <a:ext uri="{FF2B5EF4-FFF2-40B4-BE49-F238E27FC236}">
                <a16:creationId xmlns:a16="http://schemas.microsoft.com/office/drawing/2014/main" id="{D95FD317-CDEE-496C-B6D8-6B5DF9A7568E}"/>
              </a:ext>
            </a:extLst>
          </p:cNvPr>
          <p:cNvSpPr>
            <a:spLocks noGrp="1"/>
          </p:cNvSpPr>
          <p:nvPr>
            <p:ph idx="1"/>
          </p:nvPr>
        </p:nvSpPr>
        <p:spPr>
          <a:xfrm>
            <a:off x="2567608" y="5573045"/>
            <a:ext cx="6336704" cy="508000"/>
          </a:xfrm>
        </p:spPr>
        <p:txBody>
          <a:bodyPr rtlCol="0">
            <a:normAutofit/>
          </a:bodyPr>
          <a:lstStyle/>
          <a:p>
            <a:pPr marL="0" indent="0" fontAlgn="auto">
              <a:spcAft>
                <a:spcPts val="0"/>
              </a:spcAft>
              <a:buNone/>
              <a:defRPr/>
            </a:pPr>
            <a:r>
              <a:rPr lang="es-ES" sz="2400" dirty="0" err="1">
                <a:solidFill>
                  <a:schemeClr val="tx1">
                    <a:lumMod val="65000"/>
                    <a:lumOff val="35000"/>
                  </a:schemeClr>
                </a:solidFill>
                <a:latin typeface="Arial Narrow" panose="020B0606020202030204" pitchFamily="34" charset="0"/>
              </a:rPr>
              <a:t>Typical</a:t>
            </a:r>
            <a:r>
              <a:rPr lang="es-ES" sz="2400" dirty="0">
                <a:solidFill>
                  <a:schemeClr val="tx1">
                    <a:lumMod val="65000"/>
                    <a:lumOff val="35000"/>
                  </a:schemeClr>
                </a:solidFill>
                <a:latin typeface="Arial Narrow" panose="020B0606020202030204" pitchFamily="34" charset="0"/>
              </a:rPr>
              <a:t> Single Line </a:t>
            </a:r>
            <a:r>
              <a:rPr lang="es-ES" sz="2400" dirty="0" err="1">
                <a:solidFill>
                  <a:schemeClr val="tx1">
                    <a:lumMod val="65000"/>
                    <a:lumOff val="35000"/>
                  </a:schemeClr>
                </a:solidFill>
                <a:latin typeface="Arial Narrow" panose="020B0606020202030204" pitchFamily="34" charset="0"/>
              </a:rPr>
              <a:t>Diagram</a:t>
            </a:r>
            <a:r>
              <a:rPr lang="es-ES" sz="2400" dirty="0">
                <a:solidFill>
                  <a:schemeClr val="tx1">
                    <a:lumMod val="65000"/>
                    <a:lumOff val="35000"/>
                  </a:schemeClr>
                </a:solidFill>
                <a:latin typeface="Arial Narrow" panose="020B0606020202030204" pitchFamily="34" charset="0"/>
              </a:rPr>
              <a:t> </a:t>
            </a:r>
            <a:r>
              <a:rPr lang="es-ES" sz="2400" dirty="0" err="1">
                <a:solidFill>
                  <a:schemeClr val="tx1">
                    <a:lumMod val="65000"/>
                    <a:lumOff val="35000"/>
                  </a:schemeClr>
                </a:solidFill>
                <a:latin typeface="Arial Narrow" panose="020B0606020202030204" pitchFamily="34" charset="0"/>
              </a:rPr>
              <a:t>of</a:t>
            </a:r>
            <a:r>
              <a:rPr lang="es-ES" sz="2400" dirty="0">
                <a:solidFill>
                  <a:schemeClr val="tx1">
                    <a:lumMod val="65000"/>
                    <a:lumOff val="35000"/>
                  </a:schemeClr>
                </a:solidFill>
                <a:latin typeface="Arial Narrow" panose="020B0606020202030204" pitchFamily="34" charset="0"/>
              </a:rPr>
              <a:t> Renewable </a:t>
            </a:r>
            <a:r>
              <a:rPr lang="es-ES" sz="2400" dirty="0" err="1">
                <a:solidFill>
                  <a:schemeClr val="tx1">
                    <a:lumMod val="65000"/>
                    <a:lumOff val="35000"/>
                  </a:schemeClr>
                </a:solidFill>
                <a:latin typeface="Arial Narrow" panose="020B0606020202030204" pitchFamily="34" charset="0"/>
              </a:rPr>
              <a:t>Plant</a:t>
            </a:r>
            <a:endParaRPr lang="sr-Latn-RS" sz="2400" dirty="0">
              <a:solidFill>
                <a:schemeClr val="tx1">
                  <a:lumMod val="65000"/>
                  <a:lumOff val="35000"/>
                </a:schemeClr>
              </a:solidFill>
              <a:latin typeface="Arial Narrow" panose="020B0606020202030204" pitchFamily="34" charset="0"/>
            </a:endParaRPr>
          </a:p>
        </p:txBody>
      </p:sp>
      <p:pic>
        <p:nvPicPr>
          <p:cNvPr id="4" name="Picture 3">
            <a:extLst>
              <a:ext uri="{FF2B5EF4-FFF2-40B4-BE49-F238E27FC236}">
                <a16:creationId xmlns:a16="http://schemas.microsoft.com/office/drawing/2014/main" id="{BB56551B-EF4F-4C9D-8293-D95F94738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2344" y="88539"/>
            <a:ext cx="1890458" cy="7766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3AA947F5-EF2E-4FC5-9B0F-A528DD997F4F}"/>
              </a:ext>
            </a:extLst>
          </p:cNvPr>
          <p:cNvSpPr>
            <a:spLocks noGrp="1" noChangeArrowheads="1"/>
          </p:cNvSpPr>
          <p:nvPr>
            <p:ph type="title"/>
          </p:nvPr>
        </p:nvSpPr>
        <p:spPr>
          <a:xfrm>
            <a:off x="6096000" y="1030955"/>
            <a:ext cx="5761038" cy="508000"/>
          </a:xfrm>
        </p:spPr>
        <p:txBody>
          <a:bodyPr/>
          <a:lstStyle/>
          <a:p>
            <a:pPr algn="r"/>
            <a:r>
              <a:rPr lang="es-ES" altLang="sr-Latn-RS" sz="2400" b="1" dirty="0">
                <a:solidFill>
                  <a:srgbClr val="002060"/>
                </a:solidFill>
                <a:latin typeface="Arial Narrow" panose="020B0606020202030204" pitchFamily="34" charset="0"/>
              </a:rPr>
              <a:t>Grid </a:t>
            </a:r>
            <a:r>
              <a:rPr lang="es-ES" altLang="sr-Latn-RS" sz="2400" b="1" dirty="0" err="1">
                <a:solidFill>
                  <a:srgbClr val="002060"/>
                </a:solidFill>
                <a:latin typeface="Arial Narrow" panose="020B0606020202030204" pitchFamily="34" charset="0"/>
              </a:rPr>
              <a:t>Backup</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Protection</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Through</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Zone</a:t>
            </a:r>
            <a:r>
              <a:rPr lang="es-ES" altLang="sr-Latn-RS" sz="2400" b="1" dirty="0">
                <a:solidFill>
                  <a:srgbClr val="002060"/>
                </a:solidFill>
                <a:latin typeface="Arial Narrow" panose="020B0606020202030204" pitchFamily="34" charset="0"/>
              </a:rPr>
              <a:t> 3</a:t>
            </a:r>
            <a:endParaRPr lang="en-GB" altLang="sr-Latn-RS" sz="2400" b="1" dirty="0">
              <a:solidFill>
                <a:srgbClr val="00206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052C23D2-19A7-46B2-A9EF-647DDDBDC936}"/>
              </a:ext>
            </a:extLst>
          </p:cNvPr>
          <p:cNvSpPr>
            <a:spLocks noGrp="1"/>
          </p:cNvSpPr>
          <p:nvPr>
            <p:ph idx="1"/>
          </p:nvPr>
        </p:nvSpPr>
        <p:spPr>
          <a:xfrm>
            <a:off x="2711624" y="5287013"/>
            <a:ext cx="6048672" cy="508000"/>
          </a:xfrm>
        </p:spPr>
        <p:txBody>
          <a:bodyPr rtlCol="0">
            <a:normAutofit/>
          </a:bodyPr>
          <a:lstStyle/>
          <a:p>
            <a:pPr marL="0" indent="0" fontAlgn="auto">
              <a:spcAft>
                <a:spcPts val="0"/>
              </a:spcAft>
              <a:buNone/>
              <a:defRPr/>
            </a:pPr>
            <a:r>
              <a:rPr lang="en-US" sz="2000" dirty="0">
                <a:solidFill>
                  <a:schemeClr val="tx1">
                    <a:lumMod val="65000"/>
                    <a:lumOff val="35000"/>
                  </a:schemeClr>
                </a:solidFill>
                <a:latin typeface="Arial Narrow" panose="020B0606020202030204" pitchFamily="34" charset="0"/>
              </a:rPr>
              <a:t>Stepped distance complemented with pilot aided schemes</a:t>
            </a:r>
            <a:endParaRPr lang="sr-Latn-RS" sz="2000" dirty="0">
              <a:solidFill>
                <a:schemeClr val="tx1">
                  <a:lumMod val="65000"/>
                  <a:lumOff val="35000"/>
                </a:schemeClr>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8ACF91B1-3C63-4FD9-894B-D3733F7AA7C3}"/>
              </a:ext>
            </a:extLst>
          </p:cNvPr>
          <p:cNvCxnSpPr/>
          <p:nvPr/>
        </p:nvCxnSpPr>
        <p:spPr>
          <a:xfrm>
            <a:off x="0" y="90872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B8257C2-FB15-40E7-BFE2-AB424DFCC08B}"/>
              </a:ext>
            </a:extLst>
          </p:cNvPr>
          <p:cNvPicPr/>
          <p:nvPr/>
        </p:nvPicPr>
        <p:blipFill>
          <a:blip r:embed="rId2"/>
          <a:stretch>
            <a:fillRect/>
          </a:stretch>
        </p:blipFill>
        <p:spPr>
          <a:xfrm>
            <a:off x="1847528" y="1743519"/>
            <a:ext cx="7776864" cy="3485671"/>
          </a:xfrm>
          <a:prstGeom prst="rect">
            <a:avLst/>
          </a:prstGeom>
        </p:spPr>
      </p:pic>
      <p:sp>
        <p:nvSpPr>
          <p:cNvPr id="11" name="TextBox 10">
            <a:extLst>
              <a:ext uri="{FF2B5EF4-FFF2-40B4-BE49-F238E27FC236}">
                <a16:creationId xmlns:a16="http://schemas.microsoft.com/office/drawing/2014/main" id="{B8605D30-FC48-4FE7-8E20-00954889B4A8}"/>
              </a:ext>
            </a:extLst>
          </p:cNvPr>
          <p:cNvSpPr txBox="1"/>
          <p:nvPr/>
        </p:nvSpPr>
        <p:spPr>
          <a:xfrm>
            <a:off x="1775520" y="188640"/>
            <a:ext cx="7632848" cy="423193"/>
          </a:xfrm>
          <a:prstGeom prst="rect">
            <a:avLst/>
          </a:prstGeom>
          <a:noFill/>
        </p:spPr>
        <p:txBody>
          <a:bodyPr wrap="square" rtlCol="0">
            <a:spAutoFit/>
          </a:bodyPr>
          <a:lstStyle/>
          <a:p>
            <a:r>
              <a:rPr lang="en-US" sz="1100" b="1" spc="70" dirty="0">
                <a:solidFill>
                  <a:schemeClr val="tx1">
                    <a:lumMod val="50000"/>
                    <a:lumOff val="50000"/>
                  </a:schemeClr>
                </a:solidFill>
                <a:latin typeface="Arial Narrow" panose="020B0606020202030204" pitchFamily="34" charset="0"/>
              </a:rPr>
              <a:t>VII</a:t>
            </a:r>
            <a:r>
              <a:rPr lang="sr-Latn-RS" sz="1100" b="1" spc="70" dirty="0">
                <a:solidFill>
                  <a:schemeClr val="tx1">
                    <a:lumMod val="50000"/>
                    <a:lumOff val="50000"/>
                  </a:schemeClr>
                </a:solidFill>
                <a:latin typeface="Arial Narrow" panose="020B0606020202030204" pitchFamily="34" charset="0"/>
              </a:rPr>
              <a:t> SAVETOVANJE O ELEKTRO</a:t>
            </a:r>
            <a:r>
              <a:rPr lang="en-US" sz="1100" b="1" spc="70" dirty="0">
                <a:solidFill>
                  <a:schemeClr val="tx1">
                    <a:lumMod val="50000"/>
                    <a:lumOff val="50000"/>
                  </a:schemeClr>
                </a:solidFill>
                <a:latin typeface="Arial Narrow" panose="020B0606020202030204" pitchFamily="34" charset="0"/>
              </a:rPr>
              <a:t>PRENOSNIM</a:t>
            </a:r>
            <a:r>
              <a:rPr lang="sr-Latn-RS" sz="1100" b="1" spc="70" dirty="0">
                <a:solidFill>
                  <a:schemeClr val="tx1">
                    <a:lumMod val="50000"/>
                    <a:lumOff val="50000"/>
                  </a:schemeClr>
                </a:solidFill>
                <a:latin typeface="Arial Narrow" panose="020B0606020202030204" pitchFamily="34" charset="0"/>
              </a:rPr>
              <a:t> MREŽAMA </a:t>
            </a:r>
            <a:r>
              <a:rPr lang="en-US" sz="1100" b="1" spc="70" dirty="0">
                <a:solidFill>
                  <a:schemeClr val="tx1">
                    <a:lumMod val="50000"/>
                    <a:lumOff val="50000"/>
                  </a:schemeClr>
                </a:solidFill>
                <a:latin typeface="Arial Narrow" panose="020B0606020202030204" pitchFamily="34" charset="0"/>
              </a:rPr>
              <a:t>CG KO CIGRE</a:t>
            </a:r>
            <a:br>
              <a:rPr lang="sr-Latn-RS" sz="1100" b="1" spc="70" dirty="0">
                <a:solidFill>
                  <a:schemeClr val="tx1">
                    <a:lumMod val="50000"/>
                    <a:lumOff val="50000"/>
                  </a:schemeClr>
                </a:solidFill>
                <a:latin typeface="Arial Narrow" panose="020B0606020202030204" pitchFamily="34" charset="0"/>
              </a:rPr>
            </a:br>
            <a:r>
              <a:rPr lang="sr-Latn-RS" sz="1050" spc="70" dirty="0">
                <a:solidFill>
                  <a:schemeClr val="tx1">
                    <a:lumMod val="50000"/>
                    <a:lumOff val="50000"/>
                  </a:schemeClr>
                </a:solidFill>
                <a:latin typeface="Arial Narrow" panose="020B0606020202030204" pitchFamily="34" charset="0"/>
              </a:rPr>
              <a:t>Hotel </a:t>
            </a:r>
            <a:r>
              <a:rPr lang="en-US" sz="1050" spc="70" dirty="0" err="1">
                <a:solidFill>
                  <a:schemeClr val="tx1">
                    <a:lumMod val="50000"/>
                    <a:lumOff val="50000"/>
                  </a:schemeClr>
                </a:solidFill>
                <a:latin typeface="Arial Narrow" panose="020B0606020202030204" pitchFamily="34" charset="0"/>
              </a:rPr>
              <a:t>Mediteran</a:t>
            </a:r>
            <a:r>
              <a:rPr lang="sr-Latn-RS" sz="1050" spc="70" dirty="0">
                <a:solidFill>
                  <a:schemeClr val="tx1">
                    <a:lumMod val="50000"/>
                    <a:lumOff val="50000"/>
                  </a:schemeClr>
                </a:solidFill>
                <a:latin typeface="Arial Narrow" panose="020B0606020202030204" pitchFamily="34" charset="0"/>
              </a:rPr>
              <a:t>, </a:t>
            </a:r>
            <a:r>
              <a:rPr lang="en-US" sz="1050" spc="70" dirty="0">
                <a:solidFill>
                  <a:schemeClr val="tx1">
                    <a:lumMod val="50000"/>
                    <a:lumOff val="50000"/>
                  </a:schemeClr>
                </a:solidFill>
                <a:latin typeface="Arial Narrow" panose="020B0606020202030204" pitchFamily="34" charset="0"/>
              </a:rPr>
              <a:t>Be</a:t>
            </a:r>
            <a:r>
              <a:rPr lang="sr-Latn-RS" sz="1050" spc="70" dirty="0">
                <a:solidFill>
                  <a:schemeClr val="tx1">
                    <a:lumMod val="50000"/>
                    <a:lumOff val="50000"/>
                  </a:schemeClr>
                </a:solidFill>
                <a:latin typeface="Arial Narrow" panose="020B0606020202030204" pitchFamily="34" charset="0"/>
              </a:rPr>
              <a:t>čići, 28 / 09 – 30 / 09/ 2021</a:t>
            </a:r>
            <a:endParaRPr lang="en-US" sz="1100" dirty="0">
              <a:solidFill>
                <a:schemeClr val="tx1">
                  <a:lumMod val="50000"/>
                  <a:lumOff val="50000"/>
                </a:schemeClr>
              </a:solidFill>
            </a:endParaRPr>
          </a:p>
        </p:txBody>
      </p:sp>
      <p:pic>
        <p:nvPicPr>
          <p:cNvPr id="12" name="Picture 11">
            <a:extLst>
              <a:ext uri="{FF2B5EF4-FFF2-40B4-BE49-F238E27FC236}">
                <a16:creationId xmlns:a16="http://schemas.microsoft.com/office/drawing/2014/main" id="{23836163-5FE9-456F-A5E9-91E78897A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344" y="88539"/>
            <a:ext cx="1890458" cy="776667"/>
          </a:xfrm>
          <a:prstGeom prst="rect">
            <a:avLst/>
          </a:prstGeom>
        </p:spPr>
      </p:pic>
    </p:spTree>
    <p:extLst>
      <p:ext uri="{BB962C8B-B14F-4D97-AF65-F5344CB8AC3E}">
        <p14:creationId xmlns:p14="http://schemas.microsoft.com/office/powerpoint/2010/main" val="243597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3AA947F5-EF2E-4FC5-9B0F-A528DD997F4F}"/>
              </a:ext>
            </a:extLst>
          </p:cNvPr>
          <p:cNvSpPr>
            <a:spLocks noGrp="1" noChangeArrowheads="1"/>
          </p:cNvSpPr>
          <p:nvPr>
            <p:ph type="title"/>
          </p:nvPr>
        </p:nvSpPr>
        <p:spPr>
          <a:xfrm>
            <a:off x="6096000" y="1030955"/>
            <a:ext cx="5761038" cy="508000"/>
          </a:xfrm>
        </p:spPr>
        <p:txBody>
          <a:bodyPr/>
          <a:lstStyle/>
          <a:p>
            <a:pPr algn="r"/>
            <a:r>
              <a:rPr lang="es-ES" altLang="sr-Latn-RS" sz="2400" b="1" dirty="0">
                <a:solidFill>
                  <a:srgbClr val="002060"/>
                </a:solidFill>
                <a:latin typeface="Arial Narrow" panose="020B0606020202030204" pitchFamily="34" charset="0"/>
              </a:rPr>
              <a:t>Grid </a:t>
            </a:r>
            <a:r>
              <a:rPr lang="es-ES" altLang="sr-Latn-RS" sz="2400" b="1" dirty="0" err="1">
                <a:solidFill>
                  <a:srgbClr val="002060"/>
                </a:solidFill>
                <a:latin typeface="Arial Narrow" panose="020B0606020202030204" pitchFamily="34" charset="0"/>
              </a:rPr>
              <a:t>Backup</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Protection</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Through</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Zone</a:t>
            </a:r>
            <a:r>
              <a:rPr lang="es-ES" altLang="sr-Latn-RS" sz="2400" b="1" dirty="0">
                <a:solidFill>
                  <a:srgbClr val="002060"/>
                </a:solidFill>
                <a:latin typeface="Arial Narrow" panose="020B0606020202030204" pitchFamily="34" charset="0"/>
              </a:rPr>
              <a:t> 3</a:t>
            </a:r>
            <a:endParaRPr lang="en-GB" altLang="sr-Latn-RS" sz="2400" b="1" dirty="0">
              <a:solidFill>
                <a:srgbClr val="00206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052C23D2-19A7-46B2-A9EF-647DDDBDC936}"/>
              </a:ext>
            </a:extLst>
          </p:cNvPr>
          <p:cNvSpPr>
            <a:spLocks noGrp="1"/>
          </p:cNvSpPr>
          <p:nvPr>
            <p:ph idx="1"/>
          </p:nvPr>
        </p:nvSpPr>
        <p:spPr>
          <a:xfrm>
            <a:off x="912442" y="5695280"/>
            <a:ext cx="2592288" cy="508000"/>
          </a:xfrm>
        </p:spPr>
        <p:txBody>
          <a:bodyPr rtlCol="0">
            <a:normAutofit/>
          </a:bodyPr>
          <a:lstStyle/>
          <a:p>
            <a:pPr marL="0" indent="0" fontAlgn="auto">
              <a:spcAft>
                <a:spcPts val="0"/>
              </a:spcAft>
              <a:buNone/>
              <a:defRPr/>
            </a:pPr>
            <a:r>
              <a:rPr lang="sr-Latn-RS" sz="2400" dirty="0">
                <a:solidFill>
                  <a:schemeClr val="tx1">
                    <a:lumMod val="65000"/>
                    <a:lumOff val="35000"/>
                  </a:schemeClr>
                </a:solidFill>
                <a:latin typeface="Arial Narrow" panose="020B0606020202030204" pitchFamily="34" charset="0"/>
              </a:rPr>
              <a:t>Current infeed</a:t>
            </a:r>
          </a:p>
        </p:txBody>
      </p:sp>
      <p:cxnSp>
        <p:nvCxnSpPr>
          <p:cNvPr id="5" name="Straight Connector 4">
            <a:extLst>
              <a:ext uri="{FF2B5EF4-FFF2-40B4-BE49-F238E27FC236}">
                <a16:creationId xmlns:a16="http://schemas.microsoft.com/office/drawing/2014/main" id="{8ACF91B1-3C63-4FD9-894B-D3733F7AA7C3}"/>
              </a:ext>
            </a:extLst>
          </p:cNvPr>
          <p:cNvCxnSpPr/>
          <p:nvPr/>
        </p:nvCxnSpPr>
        <p:spPr>
          <a:xfrm>
            <a:off x="0" y="90872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49F612C-B7A4-4B0C-9603-174DF2D32FC3}"/>
              </a:ext>
            </a:extLst>
          </p:cNvPr>
          <p:cNvPicPr>
            <a:picLocks noChangeAspect="1"/>
          </p:cNvPicPr>
          <p:nvPr/>
        </p:nvPicPr>
        <p:blipFill>
          <a:blip r:embed="rId2"/>
          <a:stretch>
            <a:fillRect/>
          </a:stretch>
        </p:blipFill>
        <p:spPr>
          <a:xfrm>
            <a:off x="7740091" y="2924944"/>
            <a:ext cx="3900526" cy="411109"/>
          </a:xfrm>
          <a:prstGeom prst="rect">
            <a:avLst/>
          </a:prstGeom>
        </p:spPr>
      </p:pic>
      <p:pic>
        <p:nvPicPr>
          <p:cNvPr id="11" name="Picture 10">
            <a:extLst>
              <a:ext uri="{FF2B5EF4-FFF2-40B4-BE49-F238E27FC236}">
                <a16:creationId xmlns:a16="http://schemas.microsoft.com/office/drawing/2014/main" id="{AB65BD12-6647-4B69-83F0-1135C3FD37AA}"/>
              </a:ext>
            </a:extLst>
          </p:cNvPr>
          <p:cNvPicPr>
            <a:picLocks noChangeAspect="1"/>
          </p:cNvPicPr>
          <p:nvPr/>
        </p:nvPicPr>
        <p:blipFill>
          <a:blip r:embed="rId3"/>
          <a:stretch>
            <a:fillRect/>
          </a:stretch>
        </p:blipFill>
        <p:spPr>
          <a:xfrm>
            <a:off x="347453" y="1772824"/>
            <a:ext cx="7208407" cy="3772680"/>
          </a:xfrm>
          <a:prstGeom prst="rect">
            <a:avLst/>
          </a:prstGeom>
        </p:spPr>
      </p:pic>
      <p:sp>
        <p:nvSpPr>
          <p:cNvPr id="13" name="Content Placeholder 2">
            <a:extLst>
              <a:ext uri="{FF2B5EF4-FFF2-40B4-BE49-F238E27FC236}">
                <a16:creationId xmlns:a16="http://schemas.microsoft.com/office/drawing/2014/main" id="{DD551A47-E9EE-4EE7-A84B-7C71A091AF48}"/>
              </a:ext>
            </a:extLst>
          </p:cNvPr>
          <p:cNvSpPr txBox="1">
            <a:spLocks/>
          </p:cNvSpPr>
          <p:nvPr/>
        </p:nvSpPr>
        <p:spPr bwMode="auto">
          <a:xfrm>
            <a:off x="7740091" y="2626450"/>
            <a:ext cx="2952328" cy="30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46088" indent="-446088" eaLnBrk="1" fontAlgn="auto" hangingPunct="1">
              <a:spcAft>
                <a:spcPts val="0"/>
              </a:spcAft>
              <a:buFont typeface="Arial" panose="020B0604020202020204" pitchFamily="34" charset="0"/>
              <a:buBlip>
                <a:blip r:embed="rId4"/>
              </a:buBlip>
              <a:defRPr/>
            </a:pPr>
            <a:r>
              <a:rPr lang="es-ES" sz="2400" dirty="0" err="1">
                <a:solidFill>
                  <a:schemeClr val="tx1">
                    <a:lumMod val="65000"/>
                    <a:lumOff val="35000"/>
                  </a:schemeClr>
                </a:solidFill>
                <a:latin typeface="Arial Narrow" panose="020B0606020202030204" pitchFamily="34" charset="0"/>
              </a:rPr>
              <a:t>Zone</a:t>
            </a:r>
            <a:r>
              <a:rPr lang="es-ES" sz="2400" dirty="0">
                <a:solidFill>
                  <a:schemeClr val="tx1">
                    <a:lumMod val="65000"/>
                    <a:lumOff val="35000"/>
                  </a:schemeClr>
                </a:solidFill>
                <a:latin typeface="Arial Narrow" panose="020B0606020202030204" pitchFamily="34" charset="0"/>
              </a:rPr>
              <a:t> 3 </a:t>
            </a:r>
            <a:r>
              <a:rPr lang="es-ES" sz="2400" dirty="0" err="1">
                <a:solidFill>
                  <a:schemeClr val="tx1">
                    <a:lumMod val="65000"/>
                    <a:lumOff val="35000"/>
                  </a:schemeClr>
                </a:solidFill>
                <a:latin typeface="Arial Narrow" panose="020B0606020202030204" pitchFamily="34" charset="0"/>
              </a:rPr>
              <a:t>Minimum</a:t>
            </a:r>
            <a:r>
              <a:rPr lang="es-ES" sz="2400" dirty="0">
                <a:solidFill>
                  <a:schemeClr val="tx1">
                    <a:lumMod val="65000"/>
                    <a:lumOff val="35000"/>
                  </a:schemeClr>
                </a:solidFill>
                <a:latin typeface="Arial Narrow" panose="020B0606020202030204" pitchFamily="34" charset="0"/>
              </a:rPr>
              <a:t> </a:t>
            </a:r>
            <a:r>
              <a:rPr lang="es-ES" sz="2400" dirty="0" err="1">
                <a:solidFill>
                  <a:schemeClr val="tx1">
                    <a:lumMod val="65000"/>
                    <a:lumOff val="35000"/>
                  </a:schemeClr>
                </a:solidFill>
                <a:latin typeface="Arial Narrow" panose="020B0606020202030204" pitchFamily="34" charset="0"/>
              </a:rPr>
              <a:t>Impedance</a:t>
            </a:r>
            <a:endParaRPr lang="sr-Latn-RS" sz="2400" dirty="0">
              <a:solidFill>
                <a:schemeClr val="tx1">
                  <a:lumMod val="65000"/>
                  <a:lumOff val="35000"/>
                </a:schemeClr>
              </a:solidFill>
              <a:latin typeface="Arial Narrow" panose="020B0606020202030204" pitchFamily="34" charset="0"/>
            </a:endParaRPr>
          </a:p>
        </p:txBody>
      </p:sp>
      <p:sp>
        <p:nvSpPr>
          <p:cNvPr id="14" name="Content Placeholder 2">
            <a:extLst>
              <a:ext uri="{FF2B5EF4-FFF2-40B4-BE49-F238E27FC236}">
                <a16:creationId xmlns:a16="http://schemas.microsoft.com/office/drawing/2014/main" id="{16621586-6714-4AC3-8133-D3F018F60361}"/>
              </a:ext>
            </a:extLst>
          </p:cNvPr>
          <p:cNvSpPr txBox="1">
            <a:spLocks/>
          </p:cNvSpPr>
          <p:nvPr/>
        </p:nvSpPr>
        <p:spPr bwMode="auto">
          <a:xfrm>
            <a:off x="7740091" y="3675344"/>
            <a:ext cx="2952328" cy="30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46088" indent="-446088" eaLnBrk="1" fontAlgn="auto" hangingPunct="1">
              <a:spcAft>
                <a:spcPts val="0"/>
              </a:spcAft>
              <a:buFont typeface="Arial" panose="020B0604020202020204" pitchFamily="34" charset="0"/>
              <a:buBlip>
                <a:blip r:embed="rId4"/>
              </a:buBlip>
              <a:defRPr/>
            </a:pPr>
            <a:r>
              <a:rPr lang="es-ES" sz="2400" dirty="0" err="1">
                <a:solidFill>
                  <a:schemeClr val="tx1">
                    <a:lumMod val="65000"/>
                    <a:lumOff val="35000"/>
                  </a:schemeClr>
                </a:solidFill>
                <a:latin typeface="Arial Narrow" panose="020B0606020202030204" pitchFamily="34" charset="0"/>
              </a:rPr>
              <a:t>Zone</a:t>
            </a:r>
            <a:r>
              <a:rPr lang="es-ES" sz="2400" dirty="0">
                <a:solidFill>
                  <a:schemeClr val="tx1">
                    <a:lumMod val="65000"/>
                    <a:lumOff val="35000"/>
                  </a:schemeClr>
                </a:solidFill>
                <a:latin typeface="Arial Narrow" panose="020B0606020202030204" pitchFamily="34" charset="0"/>
              </a:rPr>
              <a:t> 3 </a:t>
            </a:r>
            <a:r>
              <a:rPr lang="es-ES" sz="2400" dirty="0" err="1">
                <a:solidFill>
                  <a:schemeClr val="tx1">
                    <a:lumMod val="65000"/>
                    <a:lumOff val="35000"/>
                  </a:schemeClr>
                </a:solidFill>
                <a:latin typeface="Arial Narrow" panose="020B0606020202030204" pitchFamily="34" charset="0"/>
              </a:rPr>
              <a:t>Maximum</a:t>
            </a:r>
            <a:r>
              <a:rPr lang="es-ES" sz="2400" dirty="0">
                <a:solidFill>
                  <a:schemeClr val="tx1">
                    <a:lumMod val="65000"/>
                    <a:lumOff val="35000"/>
                  </a:schemeClr>
                </a:solidFill>
                <a:latin typeface="Arial Narrow" panose="020B0606020202030204" pitchFamily="34" charset="0"/>
              </a:rPr>
              <a:t> </a:t>
            </a:r>
            <a:r>
              <a:rPr lang="es-ES" sz="2400" dirty="0" err="1">
                <a:solidFill>
                  <a:schemeClr val="tx1">
                    <a:lumMod val="65000"/>
                    <a:lumOff val="35000"/>
                  </a:schemeClr>
                </a:solidFill>
                <a:latin typeface="Arial Narrow" panose="020B0606020202030204" pitchFamily="34" charset="0"/>
              </a:rPr>
              <a:t>Impedance</a:t>
            </a:r>
            <a:endParaRPr lang="sr-Latn-RS" sz="2400" dirty="0">
              <a:solidFill>
                <a:schemeClr val="tx1">
                  <a:lumMod val="65000"/>
                  <a:lumOff val="35000"/>
                </a:schemeClr>
              </a:solidFill>
              <a:latin typeface="Arial Narrow" panose="020B0606020202030204" pitchFamily="34" charset="0"/>
            </a:endParaRPr>
          </a:p>
        </p:txBody>
      </p:sp>
      <p:pic>
        <p:nvPicPr>
          <p:cNvPr id="15" name="Picture 14">
            <a:extLst>
              <a:ext uri="{FF2B5EF4-FFF2-40B4-BE49-F238E27FC236}">
                <a16:creationId xmlns:a16="http://schemas.microsoft.com/office/drawing/2014/main" id="{22D7375E-7A1E-42E3-A4A0-FA5B308AE3B7}"/>
              </a:ext>
            </a:extLst>
          </p:cNvPr>
          <p:cNvPicPr>
            <a:picLocks noChangeAspect="1"/>
          </p:cNvPicPr>
          <p:nvPr/>
        </p:nvPicPr>
        <p:blipFill>
          <a:blip r:embed="rId5"/>
          <a:stretch>
            <a:fillRect/>
          </a:stretch>
        </p:blipFill>
        <p:spPr>
          <a:xfrm>
            <a:off x="7824193" y="4103804"/>
            <a:ext cx="3816424" cy="363469"/>
          </a:xfrm>
          <a:prstGeom prst="rect">
            <a:avLst/>
          </a:prstGeom>
        </p:spPr>
      </p:pic>
      <p:sp>
        <p:nvSpPr>
          <p:cNvPr id="16" name="TextBox 15">
            <a:extLst>
              <a:ext uri="{FF2B5EF4-FFF2-40B4-BE49-F238E27FC236}">
                <a16:creationId xmlns:a16="http://schemas.microsoft.com/office/drawing/2014/main" id="{B0AAF3A7-876F-4DAF-B4B4-8C3AF65512D9}"/>
              </a:ext>
            </a:extLst>
          </p:cNvPr>
          <p:cNvSpPr txBox="1"/>
          <p:nvPr/>
        </p:nvSpPr>
        <p:spPr>
          <a:xfrm>
            <a:off x="1775520" y="188640"/>
            <a:ext cx="7632848" cy="423193"/>
          </a:xfrm>
          <a:prstGeom prst="rect">
            <a:avLst/>
          </a:prstGeom>
          <a:noFill/>
        </p:spPr>
        <p:txBody>
          <a:bodyPr wrap="square" rtlCol="0">
            <a:spAutoFit/>
          </a:bodyPr>
          <a:lstStyle/>
          <a:p>
            <a:r>
              <a:rPr lang="en-US" sz="1100" b="1" spc="70" dirty="0">
                <a:solidFill>
                  <a:schemeClr val="tx1">
                    <a:lumMod val="50000"/>
                    <a:lumOff val="50000"/>
                  </a:schemeClr>
                </a:solidFill>
                <a:latin typeface="Arial Narrow" panose="020B0606020202030204" pitchFamily="34" charset="0"/>
              </a:rPr>
              <a:t>VII</a:t>
            </a:r>
            <a:r>
              <a:rPr lang="sr-Latn-RS" sz="1100" b="1" spc="70" dirty="0">
                <a:solidFill>
                  <a:schemeClr val="tx1">
                    <a:lumMod val="50000"/>
                    <a:lumOff val="50000"/>
                  </a:schemeClr>
                </a:solidFill>
                <a:latin typeface="Arial Narrow" panose="020B0606020202030204" pitchFamily="34" charset="0"/>
              </a:rPr>
              <a:t> SAVETOVANJE O ELEKTRO</a:t>
            </a:r>
            <a:r>
              <a:rPr lang="en-US" sz="1100" b="1" spc="70" dirty="0">
                <a:solidFill>
                  <a:schemeClr val="tx1">
                    <a:lumMod val="50000"/>
                    <a:lumOff val="50000"/>
                  </a:schemeClr>
                </a:solidFill>
                <a:latin typeface="Arial Narrow" panose="020B0606020202030204" pitchFamily="34" charset="0"/>
              </a:rPr>
              <a:t>PRENOSNIM</a:t>
            </a:r>
            <a:r>
              <a:rPr lang="sr-Latn-RS" sz="1100" b="1" spc="70" dirty="0">
                <a:solidFill>
                  <a:schemeClr val="tx1">
                    <a:lumMod val="50000"/>
                    <a:lumOff val="50000"/>
                  </a:schemeClr>
                </a:solidFill>
                <a:latin typeface="Arial Narrow" panose="020B0606020202030204" pitchFamily="34" charset="0"/>
              </a:rPr>
              <a:t> MREŽAMA </a:t>
            </a:r>
            <a:r>
              <a:rPr lang="en-US" sz="1100" b="1" spc="70" dirty="0">
                <a:solidFill>
                  <a:schemeClr val="tx1">
                    <a:lumMod val="50000"/>
                    <a:lumOff val="50000"/>
                  </a:schemeClr>
                </a:solidFill>
                <a:latin typeface="Arial Narrow" panose="020B0606020202030204" pitchFamily="34" charset="0"/>
              </a:rPr>
              <a:t>CG KO CIGRE</a:t>
            </a:r>
            <a:br>
              <a:rPr lang="sr-Latn-RS" sz="1100" b="1" spc="70" dirty="0">
                <a:solidFill>
                  <a:schemeClr val="tx1">
                    <a:lumMod val="50000"/>
                    <a:lumOff val="50000"/>
                  </a:schemeClr>
                </a:solidFill>
                <a:latin typeface="Arial Narrow" panose="020B0606020202030204" pitchFamily="34" charset="0"/>
              </a:rPr>
            </a:br>
            <a:r>
              <a:rPr lang="sr-Latn-RS" sz="1050" spc="70" dirty="0">
                <a:solidFill>
                  <a:schemeClr val="tx1">
                    <a:lumMod val="50000"/>
                    <a:lumOff val="50000"/>
                  </a:schemeClr>
                </a:solidFill>
                <a:latin typeface="Arial Narrow" panose="020B0606020202030204" pitchFamily="34" charset="0"/>
              </a:rPr>
              <a:t>Hotel </a:t>
            </a:r>
            <a:r>
              <a:rPr lang="en-US" sz="1050" spc="70" dirty="0" err="1">
                <a:solidFill>
                  <a:schemeClr val="tx1">
                    <a:lumMod val="50000"/>
                    <a:lumOff val="50000"/>
                  </a:schemeClr>
                </a:solidFill>
                <a:latin typeface="Arial Narrow" panose="020B0606020202030204" pitchFamily="34" charset="0"/>
              </a:rPr>
              <a:t>Mediteran</a:t>
            </a:r>
            <a:r>
              <a:rPr lang="sr-Latn-RS" sz="1050" spc="70" dirty="0">
                <a:solidFill>
                  <a:schemeClr val="tx1">
                    <a:lumMod val="50000"/>
                    <a:lumOff val="50000"/>
                  </a:schemeClr>
                </a:solidFill>
                <a:latin typeface="Arial Narrow" panose="020B0606020202030204" pitchFamily="34" charset="0"/>
              </a:rPr>
              <a:t>, </a:t>
            </a:r>
            <a:r>
              <a:rPr lang="en-US" sz="1050" spc="70" dirty="0">
                <a:solidFill>
                  <a:schemeClr val="tx1">
                    <a:lumMod val="50000"/>
                    <a:lumOff val="50000"/>
                  </a:schemeClr>
                </a:solidFill>
                <a:latin typeface="Arial Narrow" panose="020B0606020202030204" pitchFamily="34" charset="0"/>
              </a:rPr>
              <a:t>Be</a:t>
            </a:r>
            <a:r>
              <a:rPr lang="sr-Latn-RS" sz="1050" spc="70" dirty="0">
                <a:solidFill>
                  <a:schemeClr val="tx1">
                    <a:lumMod val="50000"/>
                    <a:lumOff val="50000"/>
                  </a:schemeClr>
                </a:solidFill>
                <a:latin typeface="Arial Narrow" panose="020B0606020202030204" pitchFamily="34" charset="0"/>
              </a:rPr>
              <a:t>čići, 28 / 09 – 30 / 09/ 2021</a:t>
            </a:r>
            <a:endParaRPr lang="en-US" sz="1100" dirty="0">
              <a:solidFill>
                <a:schemeClr val="tx1">
                  <a:lumMod val="50000"/>
                  <a:lumOff val="50000"/>
                </a:schemeClr>
              </a:solidFill>
            </a:endParaRPr>
          </a:p>
        </p:txBody>
      </p:sp>
      <p:pic>
        <p:nvPicPr>
          <p:cNvPr id="17" name="Picture 16">
            <a:extLst>
              <a:ext uri="{FF2B5EF4-FFF2-40B4-BE49-F238E27FC236}">
                <a16:creationId xmlns:a16="http://schemas.microsoft.com/office/drawing/2014/main" id="{9C650A01-9E1A-4A4C-AAF2-86644F6E14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2344" y="88539"/>
            <a:ext cx="1890458" cy="776667"/>
          </a:xfrm>
          <a:prstGeom prst="rect">
            <a:avLst/>
          </a:prstGeom>
        </p:spPr>
      </p:pic>
    </p:spTree>
    <p:extLst>
      <p:ext uri="{BB962C8B-B14F-4D97-AF65-F5344CB8AC3E}">
        <p14:creationId xmlns:p14="http://schemas.microsoft.com/office/powerpoint/2010/main" val="97143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3AA947F5-EF2E-4FC5-9B0F-A528DD997F4F}"/>
              </a:ext>
            </a:extLst>
          </p:cNvPr>
          <p:cNvSpPr>
            <a:spLocks noGrp="1" noChangeArrowheads="1"/>
          </p:cNvSpPr>
          <p:nvPr>
            <p:ph type="title"/>
          </p:nvPr>
        </p:nvSpPr>
        <p:spPr>
          <a:xfrm>
            <a:off x="3575720" y="1030955"/>
            <a:ext cx="8281318" cy="508000"/>
          </a:xfrm>
        </p:spPr>
        <p:txBody>
          <a:bodyPr/>
          <a:lstStyle/>
          <a:p>
            <a:pPr algn="r"/>
            <a:r>
              <a:rPr lang="es-ES" altLang="sr-Latn-RS" sz="2400" b="1" dirty="0">
                <a:solidFill>
                  <a:srgbClr val="002060"/>
                </a:solidFill>
                <a:latin typeface="Arial Narrow" panose="020B0606020202030204" pitchFamily="34" charset="0"/>
              </a:rPr>
              <a:t>Grid </a:t>
            </a:r>
            <a:r>
              <a:rPr lang="es-ES" altLang="sr-Latn-RS" sz="2400" b="1" dirty="0" err="1">
                <a:solidFill>
                  <a:srgbClr val="002060"/>
                </a:solidFill>
                <a:latin typeface="Arial Narrow" panose="020B0606020202030204" pitchFamily="34" charset="0"/>
              </a:rPr>
              <a:t>Backup</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Protection</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Through</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Overcurrent</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Elements</a:t>
            </a:r>
            <a:endParaRPr lang="en-GB" altLang="sr-Latn-RS" sz="2400" b="1" dirty="0">
              <a:solidFill>
                <a:srgbClr val="00206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052C23D2-19A7-46B2-A9EF-647DDDBDC936}"/>
              </a:ext>
            </a:extLst>
          </p:cNvPr>
          <p:cNvSpPr>
            <a:spLocks noGrp="1"/>
          </p:cNvSpPr>
          <p:nvPr>
            <p:ph idx="1"/>
          </p:nvPr>
        </p:nvSpPr>
        <p:spPr>
          <a:xfrm>
            <a:off x="2237653" y="6031476"/>
            <a:ext cx="7199782" cy="508000"/>
          </a:xfrm>
        </p:spPr>
        <p:txBody>
          <a:bodyPr rtlCol="0">
            <a:normAutofit fontScale="77500" lnSpcReduction="20000"/>
          </a:bodyPr>
          <a:lstStyle/>
          <a:p>
            <a:pPr marL="0" indent="0" fontAlgn="auto">
              <a:spcAft>
                <a:spcPts val="0"/>
              </a:spcAft>
              <a:buNone/>
              <a:defRPr/>
            </a:pPr>
            <a:r>
              <a:rPr lang="en-US" sz="2400" dirty="0">
                <a:solidFill>
                  <a:schemeClr val="tx1">
                    <a:lumMod val="65000"/>
                    <a:lumOff val="35000"/>
                  </a:schemeClr>
                </a:solidFill>
                <a:latin typeface="Arial Narrow" panose="020B0606020202030204" pitchFamily="34" charset="0"/>
              </a:rPr>
              <a:t>REMOTE REVERSE BLOCKING SCHEME THROUGH ROUTABLE GOOSE</a:t>
            </a:r>
            <a:endParaRPr lang="sr-Latn-RS" sz="2400" dirty="0">
              <a:solidFill>
                <a:schemeClr val="tx1">
                  <a:lumMod val="65000"/>
                  <a:lumOff val="35000"/>
                </a:schemeClr>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8ACF91B1-3C63-4FD9-894B-D3733F7AA7C3}"/>
              </a:ext>
            </a:extLst>
          </p:cNvPr>
          <p:cNvCxnSpPr/>
          <p:nvPr/>
        </p:nvCxnSpPr>
        <p:spPr>
          <a:xfrm>
            <a:off x="0" y="90872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A27C9C5D-F7DD-490F-A544-16E2D931AD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Object 5">
            <a:extLst>
              <a:ext uri="{FF2B5EF4-FFF2-40B4-BE49-F238E27FC236}">
                <a16:creationId xmlns:a16="http://schemas.microsoft.com/office/drawing/2014/main" id="{8329096E-F8CC-4E3B-8872-818680294D1A}"/>
              </a:ext>
            </a:extLst>
          </p:cNvPr>
          <p:cNvGraphicFramePr>
            <a:graphicFrameLocks noChangeAspect="1"/>
          </p:cNvGraphicFramePr>
          <p:nvPr>
            <p:extLst>
              <p:ext uri="{D42A27DB-BD31-4B8C-83A1-F6EECF244321}">
                <p14:modId xmlns:p14="http://schemas.microsoft.com/office/powerpoint/2010/main" val="1978350042"/>
              </p:ext>
            </p:extLst>
          </p:nvPr>
        </p:nvGraphicFramePr>
        <p:xfrm>
          <a:off x="2211024" y="1664396"/>
          <a:ext cx="7199782" cy="4253763"/>
        </p:xfrm>
        <a:graphic>
          <a:graphicData uri="http://schemas.openxmlformats.org/presentationml/2006/ole">
            <mc:AlternateContent xmlns:mc="http://schemas.openxmlformats.org/markup-compatibility/2006">
              <mc:Choice xmlns:v="urn:schemas-microsoft-com:vml" Requires="v">
                <p:oleObj name="Visio" r:id="rId2" imgW="4057689" imgH="2390948" progId="Visio.Drawing.15">
                  <p:embed/>
                </p:oleObj>
              </mc:Choice>
              <mc:Fallback>
                <p:oleObj name="Visio" r:id="rId2" imgW="4057689" imgH="2390948"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024" y="1664396"/>
                        <a:ext cx="7199782" cy="4253763"/>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3A1B4F1B-F9C5-48F7-A896-611F23CE27D1}"/>
              </a:ext>
            </a:extLst>
          </p:cNvPr>
          <p:cNvSpPr txBox="1"/>
          <p:nvPr/>
        </p:nvSpPr>
        <p:spPr>
          <a:xfrm>
            <a:off x="1775520" y="188640"/>
            <a:ext cx="7632848" cy="423193"/>
          </a:xfrm>
          <a:prstGeom prst="rect">
            <a:avLst/>
          </a:prstGeom>
          <a:noFill/>
        </p:spPr>
        <p:txBody>
          <a:bodyPr wrap="square" rtlCol="0">
            <a:spAutoFit/>
          </a:bodyPr>
          <a:lstStyle/>
          <a:p>
            <a:r>
              <a:rPr lang="en-US" sz="1100" b="1" spc="70" dirty="0">
                <a:solidFill>
                  <a:schemeClr val="tx1">
                    <a:lumMod val="50000"/>
                    <a:lumOff val="50000"/>
                  </a:schemeClr>
                </a:solidFill>
                <a:latin typeface="Arial Narrow" panose="020B0606020202030204" pitchFamily="34" charset="0"/>
              </a:rPr>
              <a:t>VII</a:t>
            </a:r>
            <a:r>
              <a:rPr lang="sr-Latn-RS" sz="1100" b="1" spc="70" dirty="0">
                <a:solidFill>
                  <a:schemeClr val="tx1">
                    <a:lumMod val="50000"/>
                    <a:lumOff val="50000"/>
                  </a:schemeClr>
                </a:solidFill>
                <a:latin typeface="Arial Narrow" panose="020B0606020202030204" pitchFamily="34" charset="0"/>
              </a:rPr>
              <a:t> SAVETOVANJE O ELEKTRO</a:t>
            </a:r>
            <a:r>
              <a:rPr lang="en-US" sz="1100" b="1" spc="70" dirty="0">
                <a:solidFill>
                  <a:schemeClr val="tx1">
                    <a:lumMod val="50000"/>
                    <a:lumOff val="50000"/>
                  </a:schemeClr>
                </a:solidFill>
                <a:latin typeface="Arial Narrow" panose="020B0606020202030204" pitchFamily="34" charset="0"/>
              </a:rPr>
              <a:t>PRENOSNIM</a:t>
            </a:r>
            <a:r>
              <a:rPr lang="sr-Latn-RS" sz="1100" b="1" spc="70" dirty="0">
                <a:solidFill>
                  <a:schemeClr val="tx1">
                    <a:lumMod val="50000"/>
                    <a:lumOff val="50000"/>
                  </a:schemeClr>
                </a:solidFill>
                <a:latin typeface="Arial Narrow" panose="020B0606020202030204" pitchFamily="34" charset="0"/>
              </a:rPr>
              <a:t> MREŽAMA </a:t>
            </a:r>
            <a:r>
              <a:rPr lang="en-US" sz="1100" b="1" spc="70" dirty="0">
                <a:solidFill>
                  <a:schemeClr val="tx1">
                    <a:lumMod val="50000"/>
                    <a:lumOff val="50000"/>
                  </a:schemeClr>
                </a:solidFill>
                <a:latin typeface="Arial Narrow" panose="020B0606020202030204" pitchFamily="34" charset="0"/>
              </a:rPr>
              <a:t>CG KO CIGRE</a:t>
            </a:r>
            <a:br>
              <a:rPr lang="sr-Latn-RS" sz="1100" b="1" spc="70" dirty="0">
                <a:solidFill>
                  <a:schemeClr val="tx1">
                    <a:lumMod val="50000"/>
                    <a:lumOff val="50000"/>
                  </a:schemeClr>
                </a:solidFill>
                <a:latin typeface="Arial Narrow" panose="020B0606020202030204" pitchFamily="34" charset="0"/>
              </a:rPr>
            </a:br>
            <a:r>
              <a:rPr lang="sr-Latn-RS" sz="1050" spc="70" dirty="0">
                <a:solidFill>
                  <a:schemeClr val="tx1">
                    <a:lumMod val="50000"/>
                    <a:lumOff val="50000"/>
                  </a:schemeClr>
                </a:solidFill>
                <a:latin typeface="Arial Narrow" panose="020B0606020202030204" pitchFamily="34" charset="0"/>
              </a:rPr>
              <a:t>Hotel </a:t>
            </a:r>
            <a:r>
              <a:rPr lang="en-US" sz="1050" spc="70" dirty="0" err="1">
                <a:solidFill>
                  <a:schemeClr val="tx1">
                    <a:lumMod val="50000"/>
                    <a:lumOff val="50000"/>
                  </a:schemeClr>
                </a:solidFill>
                <a:latin typeface="Arial Narrow" panose="020B0606020202030204" pitchFamily="34" charset="0"/>
              </a:rPr>
              <a:t>Mediteran</a:t>
            </a:r>
            <a:r>
              <a:rPr lang="sr-Latn-RS" sz="1050" spc="70" dirty="0">
                <a:solidFill>
                  <a:schemeClr val="tx1">
                    <a:lumMod val="50000"/>
                    <a:lumOff val="50000"/>
                  </a:schemeClr>
                </a:solidFill>
                <a:latin typeface="Arial Narrow" panose="020B0606020202030204" pitchFamily="34" charset="0"/>
              </a:rPr>
              <a:t>, </a:t>
            </a:r>
            <a:r>
              <a:rPr lang="en-US" sz="1050" spc="70" dirty="0">
                <a:solidFill>
                  <a:schemeClr val="tx1">
                    <a:lumMod val="50000"/>
                    <a:lumOff val="50000"/>
                  </a:schemeClr>
                </a:solidFill>
                <a:latin typeface="Arial Narrow" panose="020B0606020202030204" pitchFamily="34" charset="0"/>
              </a:rPr>
              <a:t>Be</a:t>
            </a:r>
            <a:r>
              <a:rPr lang="sr-Latn-RS" sz="1050" spc="70" dirty="0">
                <a:solidFill>
                  <a:schemeClr val="tx1">
                    <a:lumMod val="50000"/>
                    <a:lumOff val="50000"/>
                  </a:schemeClr>
                </a:solidFill>
                <a:latin typeface="Arial Narrow" panose="020B0606020202030204" pitchFamily="34" charset="0"/>
              </a:rPr>
              <a:t>čići, 28 / 09 – 30 / 09/ 2021</a:t>
            </a:r>
            <a:endParaRPr lang="en-US" sz="1100" dirty="0">
              <a:solidFill>
                <a:schemeClr val="tx1">
                  <a:lumMod val="50000"/>
                  <a:lumOff val="50000"/>
                </a:schemeClr>
              </a:solidFill>
            </a:endParaRPr>
          </a:p>
        </p:txBody>
      </p:sp>
      <p:pic>
        <p:nvPicPr>
          <p:cNvPr id="12" name="Picture 11">
            <a:extLst>
              <a:ext uri="{FF2B5EF4-FFF2-40B4-BE49-F238E27FC236}">
                <a16:creationId xmlns:a16="http://schemas.microsoft.com/office/drawing/2014/main" id="{53958CA4-FEAD-4945-A28F-E29E3A717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2344" y="88539"/>
            <a:ext cx="1890458" cy="776667"/>
          </a:xfrm>
          <a:prstGeom prst="rect">
            <a:avLst/>
          </a:prstGeom>
        </p:spPr>
      </p:pic>
    </p:spTree>
    <p:extLst>
      <p:ext uri="{BB962C8B-B14F-4D97-AF65-F5344CB8AC3E}">
        <p14:creationId xmlns:p14="http://schemas.microsoft.com/office/powerpoint/2010/main" val="413409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3AA947F5-EF2E-4FC5-9B0F-A528DD997F4F}"/>
              </a:ext>
            </a:extLst>
          </p:cNvPr>
          <p:cNvSpPr>
            <a:spLocks noGrp="1" noChangeArrowheads="1"/>
          </p:cNvSpPr>
          <p:nvPr>
            <p:ph type="title"/>
          </p:nvPr>
        </p:nvSpPr>
        <p:spPr>
          <a:xfrm>
            <a:off x="3575720" y="1030955"/>
            <a:ext cx="8281318" cy="508000"/>
          </a:xfrm>
        </p:spPr>
        <p:txBody>
          <a:bodyPr/>
          <a:lstStyle/>
          <a:p>
            <a:pPr algn="r"/>
            <a:r>
              <a:rPr lang="es-ES" altLang="sr-Latn-RS" sz="2400" b="1" dirty="0">
                <a:solidFill>
                  <a:srgbClr val="002060"/>
                </a:solidFill>
                <a:latin typeface="Arial Narrow" panose="020B0606020202030204" pitchFamily="34" charset="0"/>
              </a:rPr>
              <a:t>Grid </a:t>
            </a:r>
            <a:r>
              <a:rPr lang="es-ES" altLang="sr-Latn-RS" sz="2400" b="1" dirty="0" err="1">
                <a:solidFill>
                  <a:srgbClr val="002060"/>
                </a:solidFill>
                <a:latin typeface="Arial Narrow" panose="020B0606020202030204" pitchFamily="34" charset="0"/>
              </a:rPr>
              <a:t>Backup</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Protection</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Through</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Overcurrent</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Elements</a:t>
            </a:r>
            <a:endParaRPr lang="en-GB" altLang="sr-Latn-RS" sz="2400" b="1" dirty="0">
              <a:solidFill>
                <a:srgbClr val="00206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052C23D2-19A7-46B2-A9EF-647DDDBDC936}"/>
              </a:ext>
            </a:extLst>
          </p:cNvPr>
          <p:cNvSpPr>
            <a:spLocks noGrp="1"/>
          </p:cNvSpPr>
          <p:nvPr>
            <p:ph idx="1"/>
          </p:nvPr>
        </p:nvSpPr>
        <p:spPr>
          <a:xfrm>
            <a:off x="2237653" y="6031476"/>
            <a:ext cx="7199782" cy="508000"/>
          </a:xfrm>
        </p:spPr>
        <p:txBody>
          <a:bodyPr rtlCol="0">
            <a:normAutofit fontScale="85000" lnSpcReduction="10000"/>
          </a:bodyPr>
          <a:lstStyle/>
          <a:p>
            <a:pPr marL="0" indent="0" fontAlgn="auto">
              <a:spcAft>
                <a:spcPts val="0"/>
              </a:spcAft>
              <a:buNone/>
              <a:defRPr/>
            </a:pPr>
            <a:r>
              <a:rPr lang="en-US" sz="2400" dirty="0">
                <a:solidFill>
                  <a:schemeClr val="tx1">
                    <a:lumMod val="65000"/>
                    <a:lumOff val="35000"/>
                  </a:schemeClr>
                </a:solidFill>
                <a:latin typeface="Arial Narrow" panose="020B0606020202030204" pitchFamily="34" charset="0"/>
              </a:rPr>
              <a:t>REMOTE WEAK INFEED SCHEME THROUGH ROUTABLE GOOSE</a:t>
            </a:r>
            <a:endParaRPr lang="sr-Latn-RS" sz="2400" dirty="0">
              <a:solidFill>
                <a:schemeClr val="tx1">
                  <a:lumMod val="65000"/>
                  <a:lumOff val="35000"/>
                </a:schemeClr>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8ACF91B1-3C63-4FD9-894B-D3733F7AA7C3}"/>
              </a:ext>
            </a:extLst>
          </p:cNvPr>
          <p:cNvCxnSpPr/>
          <p:nvPr/>
        </p:nvCxnSpPr>
        <p:spPr>
          <a:xfrm>
            <a:off x="0" y="90872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A27C9C5D-F7DD-490F-A544-16E2D931AD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a:extLst>
              <a:ext uri="{FF2B5EF4-FFF2-40B4-BE49-F238E27FC236}">
                <a16:creationId xmlns:a16="http://schemas.microsoft.com/office/drawing/2014/main" id="{A14ED962-1998-40DF-82E1-7602CC612EF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Object 8">
            <a:extLst>
              <a:ext uri="{FF2B5EF4-FFF2-40B4-BE49-F238E27FC236}">
                <a16:creationId xmlns:a16="http://schemas.microsoft.com/office/drawing/2014/main" id="{C81F12A7-43C6-46A4-91AE-1020FAFC1B57}"/>
              </a:ext>
            </a:extLst>
          </p:cNvPr>
          <p:cNvGraphicFramePr>
            <a:graphicFrameLocks noChangeAspect="1"/>
          </p:cNvGraphicFramePr>
          <p:nvPr>
            <p:extLst>
              <p:ext uri="{D42A27DB-BD31-4B8C-83A1-F6EECF244321}">
                <p14:modId xmlns:p14="http://schemas.microsoft.com/office/powerpoint/2010/main" val="3720218535"/>
              </p:ext>
            </p:extLst>
          </p:nvPr>
        </p:nvGraphicFramePr>
        <p:xfrm>
          <a:off x="2237653" y="1667251"/>
          <a:ext cx="6880716" cy="4266497"/>
        </p:xfrm>
        <a:graphic>
          <a:graphicData uri="http://schemas.openxmlformats.org/presentationml/2006/ole">
            <mc:AlternateContent xmlns:mc="http://schemas.openxmlformats.org/markup-compatibility/2006">
              <mc:Choice xmlns:v="urn:schemas-microsoft-com:vml" Requires="v">
                <p:oleObj name="Visio" r:id="rId2" imgW="4057689" imgH="2514392" progId="Visio.Drawing.15">
                  <p:embed/>
                </p:oleObj>
              </mc:Choice>
              <mc:Fallback>
                <p:oleObj name="Visio" r:id="rId2" imgW="4057689" imgH="2514392"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653" y="1667251"/>
                        <a:ext cx="6880716" cy="4266497"/>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D46694C0-2E47-4DA6-9FC4-51EE69AA87A0}"/>
              </a:ext>
            </a:extLst>
          </p:cNvPr>
          <p:cNvSpPr txBox="1"/>
          <p:nvPr/>
        </p:nvSpPr>
        <p:spPr>
          <a:xfrm>
            <a:off x="1775520" y="188640"/>
            <a:ext cx="7632848" cy="423193"/>
          </a:xfrm>
          <a:prstGeom prst="rect">
            <a:avLst/>
          </a:prstGeom>
          <a:noFill/>
        </p:spPr>
        <p:txBody>
          <a:bodyPr wrap="square" rtlCol="0">
            <a:spAutoFit/>
          </a:bodyPr>
          <a:lstStyle/>
          <a:p>
            <a:r>
              <a:rPr lang="en-US" sz="1100" b="1" spc="70" dirty="0">
                <a:solidFill>
                  <a:schemeClr val="tx1">
                    <a:lumMod val="50000"/>
                    <a:lumOff val="50000"/>
                  </a:schemeClr>
                </a:solidFill>
                <a:latin typeface="Arial Narrow" panose="020B0606020202030204" pitchFamily="34" charset="0"/>
              </a:rPr>
              <a:t>VII</a:t>
            </a:r>
            <a:r>
              <a:rPr lang="sr-Latn-RS" sz="1100" b="1" spc="70" dirty="0">
                <a:solidFill>
                  <a:schemeClr val="tx1">
                    <a:lumMod val="50000"/>
                    <a:lumOff val="50000"/>
                  </a:schemeClr>
                </a:solidFill>
                <a:latin typeface="Arial Narrow" panose="020B0606020202030204" pitchFamily="34" charset="0"/>
              </a:rPr>
              <a:t> SAVETOVANJE O ELEKTRO</a:t>
            </a:r>
            <a:r>
              <a:rPr lang="en-US" sz="1100" b="1" spc="70" dirty="0">
                <a:solidFill>
                  <a:schemeClr val="tx1">
                    <a:lumMod val="50000"/>
                    <a:lumOff val="50000"/>
                  </a:schemeClr>
                </a:solidFill>
                <a:latin typeface="Arial Narrow" panose="020B0606020202030204" pitchFamily="34" charset="0"/>
              </a:rPr>
              <a:t>PRENOSNIM</a:t>
            </a:r>
            <a:r>
              <a:rPr lang="sr-Latn-RS" sz="1100" b="1" spc="70" dirty="0">
                <a:solidFill>
                  <a:schemeClr val="tx1">
                    <a:lumMod val="50000"/>
                    <a:lumOff val="50000"/>
                  </a:schemeClr>
                </a:solidFill>
                <a:latin typeface="Arial Narrow" panose="020B0606020202030204" pitchFamily="34" charset="0"/>
              </a:rPr>
              <a:t> MREŽAMA </a:t>
            </a:r>
            <a:r>
              <a:rPr lang="en-US" sz="1100" b="1" spc="70" dirty="0">
                <a:solidFill>
                  <a:schemeClr val="tx1">
                    <a:lumMod val="50000"/>
                    <a:lumOff val="50000"/>
                  </a:schemeClr>
                </a:solidFill>
                <a:latin typeface="Arial Narrow" panose="020B0606020202030204" pitchFamily="34" charset="0"/>
              </a:rPr>
              <a:t>CG KO CIGRE</a:t>
            </a:r>
            <a:br>
              <a:rPr lang="sr-Latn-RS" sz="1100" b="1" spc="70" dirty="0">
                <a:solidFill>
                  <a:schemeClr val="tx1">
                    <a:lumMod val="50000"/>
                    <a:lumOff val="50000"/>
                  </a:schemeClr>
                </a:solidFill>
                <a:latin typeface="Arial Narrow" panose="020B0606020202030204" pitchFamily="34" charset="0"/>
              </a:rPr>
            </a:br>
            <a:r>
              <a:rPr lang="sr-Latn-RS" sz="1050" spc="70" dirty="0">
                <a:solidFill>
                  <a:schemeClr val="tx1">
                    <a:lumMod val="50000"/>
                    <a:lumOff val="50000"/>
                  </a:schemeClr>
                </a:solidFill>
                <a:latin typeface="Arial Narrow" panose="020B0606020202030204" pitchFamily="34" charset="0"/>
              </a:rPr>
              <a:t>Hotel </a:t>
            </a:r>
            <a:r>
              <a:rPr lang="en-US" sz="1050" spc="70" dirty="0" err="1">
                <a:solidFill>
                  <a:schemeClr val="tx1">
                    <a:lumMod val="50000"/>
                    <a:lumOff val="50000"/>
                  </a:schemeClr>
                </a:solidFill>
                <a:latin typeface="Arial Narrow" panose="020B0606020202030204" pitchFamily="34" charset="0"/>
              </a:rPr>
              <a:t>Mediteran</a:t>
            </a:r>
            <a:r>
              <a:rPr lang="sr-Latn-RS" sz="1050" spc="70" dirty="0">
                <a:solidFill>
                  <a:schemeClr val="tx1">
                    <a:lumMod val="50000"/>
                    <a:lumOff val="50000"/>
                  </a:schemeClr>
                </a:solidFill>
                <a:latin typeface="Arial Narrow" panose="020B0606020202030204" pitchFamily="34" charset="0"/>
              </a:rPr>
              <a:t>, </a:t>
            </a:r>
            <a:r>
              <a:rPr lang="en-US" sz="1050" spc="70" dirty="0">
                <a:solidFill>
                  <a:schemeClr val="tx1">
                    <a:lumMod val="50000"/>
                    <a:lumOff val="50000"/>
                  </a:schemeClr>
                </a:solidFill>
                <a:latin typeface="Arial Narrow" panose="020B0606020202030204" pitchFamily="34" charset="0"/>
              </a:rPr>
              <a:t>Be</a:t>
            </a:r>
            <a:r>
              <a:rPr lang="sr-Latn-RS" sz="1050" spc="70" dirty="0">
                <a:solidFill>
                  <a:schemeClr val="tx1">
                    <a:lumMod val="50000"/>
                    <a:lumOff val="50000"/>
                  </a:schemeClr>
                </a:solidFill>
                <a:latin typeface="Arial Narrow" panose="020B0606020202030204" pitchFamily="34" charset="0"/>
              </a:rPr>
              <a:t>čići, 28 / 09 – 30 / 09/ 2021</a:t>
            </a:r>
            <a:endParaRPr lang="en-US" sz="1100" dirty="0">
              <a:solidFill>
                <a:schemeClr val="tx1">
                  <a:lumMod val="50000"/>
                  <a:lumOff val="50000"/>
                </a:schemeClr>
              </a:solidFill>
            </a:endParaRPr>
          </a:p>
        </p:txBody>
      </p:sp>
      <p:pic>
        <p:nvPicPr>
          <p:cNvPr id="12" name="Picture 11">
            <a:extLst>
              <a:ext uri="{FF2B5EF4-FFF2-40B4-BE49-F238E27FC236}">
                <a16:creationId xmlns:a16="http://schemas.microsoft.com/office/drawing/2014/main" id="{CC7A5607-C53B-4BC5-BDFD-6C570C1A3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2344" y="88539"/>
            <a:ext cx="1890458" cy="776667"/>
          </a:xfrm>
          <a:prstGeom prst="rect">
            <a:avLst/>
          </a:prstGeom>
        </p:spPr>
      </p:pic>
    </p:spTree>
    <p:extLst>
      <p:ext uri="{BB962C8B-B14F-4D97-AF65-F5344CB8AC3E}">
        <p14:creationId xmlns:p14="http://schemas.microsoft.com/office/powerpoint/2010/main" val="400917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3AA947F5-EF2E-4FC5-9B0F-A528DD997F4F}"/>
              </a:ext>
            </a:extLst>
          </p:cNvPr>
          <p:cNvSpPr>
            <a:spLocks noGrp="1" noChangeArrowheads="1"/>
          </p:cNvSpPr>
          <p:nvPr>
            <p:ph type="title"/>
          </p:nvPr>
        </p:nvSpPr>
        <p:spPr>
          <a:xfrm>
            <a:off x="3575720" y="1030955"/>
            <a:ext cx="8281318" cy="508000"/>
          </a:xfrm>
        </p:spPr>
        <p:txBody>
          <a:bodyPr/>
          <a:lstStyle/>
          <a:p>
            <a:pPr algn="r"/>
            <a:r>
              <a:rPr lang="es-ES" altLang="sr-Latn-RS" sz="2400" b="1" dirty="0">
                <a:solidFill>
                  <a:srgbClr val="002060"/>
                </a:solidFill>
                <a:latin typeface="Arial Narrow" panose="020B0606020202030204" pitchFamily="34" charset="0"/>
              </a:rPr>
              <a:t>Grid </a:t>
            </a:r>
            <a:r>
              <a:rPr lang="es-ES" altLang="sr-Latn-RS" sz="2400" b="1" dirty="0" err="1">
                <a:solidFill>
                  <a:srgbClr val="002060"/>
                </a:solidFill>
                <a:latin typeface="Arial Narrow" panose="020B0606020202030204" pitchFamily="34" charset="0"/>
              </a:rPr>
              <a:t>Backup</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Protection</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Through</a:t>
            </a:r>
            <a:r>
              <a:rPr lang="es-ES" altLang="sr-Latn-RS" sz="2400" b="1" dirty="0">
                <a:solidFill>
                  <a:srgbClr val="002060"/>
                </a:solidFill>
                <a:latin typeface="Arial Narrow" panose="020B0606020202030204" pitchFamily="34" charset="0"/>
              </a:rPr>
              <a:t> PMU</a:t>
            </a:r>
            <a:endParaRPr lang="en-GB" altLang="sr-Latn-RS" sz="2400" b="1" dirty="0">
              <a:solidFill>
                <a:srgbClr val="00206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052C23D2-19A7-46B2-A9EF-647DDDBDC936}"/>
              </a:ext>
            </a:extLst>
          </p:cNvPr>
          <p:cNvSpPr>
            <a:spLocks noGrp="1"/>
          </p:cNvSpPr>
          <p:nvPr>
            <p:ph idx="1"/>
          </p:nvPr>
        </p:nvSpPr>
        <p:spPr>
          <a:xfrm>
            <a:off x="1055440" y="5455454"/>
            <a:ext cx="4680520" cy="508000"/>
          </a:xfrm>
        </p:spPr>
        <p:txBody>
          <a:bodyPr rtlCol="0">
            <a:normAutofit/>
          </a:bodyPr>
          <a:lstStyle/>
          <a:p>
            <a:pPr marL="0" indent="0" fontAlgn="auto">
              <a:spcAft>
                <a:spcPts val="0"/>
              </a:spcAft>
              <a:buNone/>
              <a:defRPr/>
            </a:pPr>
            <a:r>
              <a:rPr lang="en-US" sz="2400" dirty="0">
                <a:solidFill>
                  <a:schemeClr val="tx1">
                    <a:lumMod val="65000"/>
                    <a:lumOff val="35000"/>
                  </a:schemeClr>
                </a:solidFill>
                <a:latin typeface="Arial Narrow" panose="020B0606020202030204" pitchFamily="34" charset="0"/>
              </a:rPr>
              <a:t>Nodes and Super Nodes Overview</a:t>
            </a:r>
            <a:endParaRPr lang="sr-Latn-RS" sz="2400" dirty="0">
              <a:solidFill>
                <a:schemeClr val="tx1">
                  <a:lumMod val="65000"/>
                  <a:lumOff val="35000"/>
                </a:schemeClr>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8ACF91B1-3C63-4FD9-894B-D3733F7AA7C3}"/>
              </a:ext>
            </a:extLst>
          </p:cNvPr>
          <p:cNvCxnSpPr/>
          <p:nvPr/>
        </p:nvCxnSpPr>
        <p:spPr>
          <a:xfrm>
            <a:off x="0" y="90872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A27C9C5D-F7DD-490F-A544-16E2D931AD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a:extLst>
              <a:ext uri="{FF2B5EF4-FFF2-40B4-BE49-F238E27FC236}">
                <a16:creationId xmlns:a16="http://schemas.microsoft.com/office/drawing/2014/main" id="{A14ED962-1998-40DF-82E1-7602CC612EF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1" name="Picture 10">
            <a:extLst>
              <a:ext uri="{FF2B5EF4-FFF2-40B4-BE49-F238E27FC236}">
                <a16:creationId xmlns:a16="http://schemas.microsoft.com/office/drawing/2014/main" id="{DF5EDFAC-9D9B-4793-A085-650A0693AE7B}"/>
              </a:ext>
            </a:extLst>
          </p:cNvPr>
          <p:cNvPicPr/>
          <p:nvPr/>
        </p:nvPicPr>
        <p:blipFill>
          <a:blip r:embed="rId2"/>
          <a:stretch>
            <a:fillRect/>
          </a:stretch>
        </p:blipFill>
        <p:spPr>
          <a:xfrm>
            <a:off x="767408" y="1284955"/>
            <a:ext cx="5976664" cy="3884984"/>
          </a:xfrm>
          <a:prstGeom prst="rect">
            <a:avLst/>
          </a:prstGeom>
        </p:spPr>
      </p:pic>
      <p:pic>
        <p:nvPicPr>
          <p:cNvPr id="12" name="Picture 11">
            <a:extLst>
              <a:ext uri="{FF2B5EF4-FFF2-40B4-BE49-F238E27FC236}">
                <a16:creationId xmlns:a16="http://schemas.microsoft.com/office/drawing/2014/main" id="{54DB0EEC-BE2B-455B-89F1-2EE92B952757}"/>
              </a:ext>
            </a:extLst>
          </p:cNvPr>
          <p:cNvPicPr/>
          <p:nvPr/>
        </p:nvPicPr>
        <p:blipFill>
          <a:blip r:embed="rId3"/>
          <a:stretch>
            <a:fillRect/>
          </a:stretch>
        </p:blipFill>
        <p:spPr>
          <a:xfrm>
            <a:off x="6960096" y="1824470"/>
            <a:ext cx="4896942" cy="3044690"/>
          </a:xfrm>
          <a:prstGeom prst="rect">
            <a:avLst/>
          </a:prstGeom>
        </p:spPr>
      </p:pic>
      <p:sp>
        <p:nvSpPr>
          <p:cNvPr id="13" name="Content Placeholder 2">
            <a:extLst>
              <a:ext uri="{FF2B5EF4-FFF2-40B4-BE49-F238E27FC236}">
                <a16:creationId xmlns:a16="http://schemas.microsoft.com/office/drawing/2014/main" id="{C94722C4-FE81-4296-A475-BDC49D571FCB}"/>
              </a:ext>
            </a:extLst>
          </p:cNvPr>
          <p:cNvSpPr txBox="1">
            <a:spLocks/>
          </p:cNvSpPr>
          <p:nvPr/>
        </p:nvSpPr>
        <p:spPr bwMode="auto">
          <a:xfrm>
            <a:off x="7068307" y="5441280"/>
            <a:ext cx="468052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2400" dirty="0">
                <a:solidFill>
                  <a:schemeClr val="tx1">
                    <a:lumMod val="65000"/>
                    <a:lumOff val="35000"/>
                  </a:schemeClr>
                </a:solidFill>
                <a:latin typeface="Arial Narrow" panose="020B0606020202030204" pitchFamily="34" charset="0"/>
              </a:rPr>
              <a:t>RTDS Model for System Under Test</a:t>
            </a:r>
            <a:endParaRPr lang="sr-Latn-RS" sz="2400" dirty="0">
              <a:solidFill>
                <a:schemeClr val="tx1">
                  <a:lumMod val="65000"/>
                  <a:lumOff val="35000"/>
                </a:schemeClr>
              </a:solidFill>
              <a:latin typeface="Arial Narrow" panose="020B0606020202030204" pitchFamily="34" charset="0"/>
            </a:endParaRPr>
          </a:p>
        </p:txBody>
      </p:sp>
      <p:sp>
        <p:nvSpPr>
          <p:cNvPr id="14" name="TextBox 13">
            <a:extLst>
              <a:ext uri="{FF2B5EF4-FFF2-40B4-BE49-F238E27FC236}">
                <a16:creationId xmlns:a16="http://schemas.microsoft.com/office/drawing/2014/main" id="{580A0EDF-3FDC-4BA5-B83D-93A86E9480CC}"/>
              </a:ext>
            </a:extLst>
          </p:cNvPr>
          <p:cNvSpPr txBox="1"/>
          <p:nvPr/>
        </p:nvSpPr>
        <p:spPr>
          <a:xfrm>
            <a:off x="1775520" y="188640"/>
            <a:ext cx="7632848" cy="423193"/>
          </a:xfrm>
          <a:prstGeom prst="rect">
            <a:avLst/>
          </a:prstGeom>
          <a:noFill/>
        </p:spPr>
        <p:txBody>
          <a:bodyPr wrap="square" rtlCol="0">
            <a:spAutoFit/>
          </a:bodyPr>
          <a:lstStyle/>
          <a:p>
            <a:r>
              <a:rPr lang="en-US" sz="1100" b="1" spc="70" dirty="0">
                <a:solidFill>
                  <a:schemeClr val="tx1">
                    <a:lumMod val="50000"/>
                    <a:lumOff val="50000"/>
                  </a:schemeClr>
                </a:solidFill>
                <a:latin typeface="Arial Narrow" panose="020B0606020202030204" pitchFamily="34" charset="0"/>
              </a:rPr>
              <a:t>VII</a:t>
            </a:r>
            <a:r>
              <a:rPr lang="sr-Latn-RS" sz="1100" b="1" spc="70" dirty="0">
                <a:solidFill>
                  <a:schemeClr val="tx1">
                    <a:lumMod val="50000"/>
                    <a:lumOff val="50000"/>
                  </a:schemeClr>
                </a:solidFill>
                <a:latin typeface="Arial Narrow" panose="020B0606020202030204" pitchFamily="34" charset="0"/>
              </a:rPr>
              <a:t> SAVETOVANJE O ELEKTRO</a:t>
            </a:r>
            <a:r>
              <a:rPr lang="en-US" sz="1100" b="1" spc="70" dirty="0">
                <a:solidFill>
                  <a:schemeClr val="tx1">
                    <a:lumMod val="50000"/>
                    <a:lumOff val="50000"/>
                  </a:schemeClr>
                </a:solidFill>
                <a:latin typeface="Arial Narrow" panose="020B0606020202030204" pitchFamily="34" charset="0"/>
              </a:rPr>
              <a:t>PRENOSNIM</a:t>
            </a:r>
            <a:r>
              <a:rPr lang="sr-Latn-RS" sz="1100" b="1" spc="70" dirty="0">
                <a:solidFill>
                  <a:schemeClr val="tx1">
                    <a:lumMod val="50000"/>
                    <a:lumOff val="50000"/>
                  </a:schemeClr>
                </a:solidFill>
                <a:latin typeface="Arial Narrow" panose="020B0606020202030204" pitchFamily="34" charset="0"/>
              </a:rPr>
              <a:t> MREŽAMA </a:t>
            </a:r>
            <a:r>
              <a:rPr lang="en-US" sz="1100" b="1" spc="70" dirty="0">
                <a:solidFill>
                  <a:schemeClr val="tx1">
                    <a:lumMod val="50000"/>
                    <a:lumOff val="50000"/>
                  </a:schemeClr>
                </a:solidFill>
                <a:latin typeface="Arial Narrow" panose="020B0606020202030204" pitchFamily="34" charset="0"/>
              </a:rPr>
              <a:t>CG KO CIGRE</a:t>
            </a:r>
            <a:br>
              <a:rPr lang="sr-Latn-RS" sz="1100" b="1" spc="70" dirty="0">
                <a:solidFill>
                  <a:schemeClr val="tx1">
                    <a:lumMod val="50000"/>
                    <a:lumOff val="50000"/>
                  </a:schemeClr>
                </a:solidFill>
                <a:latin typeface="Arial Narrow" panose="020B0606020202030204" pitchFamily="34" charset="0"/>
              </a:rPr>
            </a:br>
            <a:r>
              <a:rPr lang="sr-Latn-RS" sz="1050" spc="70" dirty="0">
                <a:solidFill>
                  <a:schemeClr val="tx1">
                    <a:lumMod val="50000"/>
                    <a:lumOff val="50000"/>
                  </a:schemeClr>
                </a:solidFill>
                <a:latin typeface="Arial Narrow" panose="020B0606020202030204" pitchFamily="34" charset="0"/>
              </a:rPr>
              <a:t>Hotel </a:t>
            </a:r>
            <a:r>
              <a:rPr lang="en-US" sz="1050" spc="70" dirty="0" err="1">
                <a:solidFill>
                  <a:schemeClr val="tx1">
                    <a:lumMod val="50000"/>
                    <a:lumOff val="50000"/>
                  </a:schemeClr>
                </a:solidFill>
                <a:latin typeface="Arial Narrow" panose="020B0606020202030204" pitchFamily="34" charset="0"/>
              </a:rPr>
              <a:t>Mediteran</a:t>
            </a:r>
            <a:r>
              <a:rPr lang="sr-Latn-RS" sz="1050" spc="70" dirty="0">
                <a:solidFill>
                  <a:schemeClr val="tx1">
                    <a:lumMod val="50000"/>
                    <a:lumOff val="50000"/>
                  </a:schemeClr>
                </a:solidFill>
                <a:latin typeface="Arial Narrow" panose="020B0606020202030204" pitchFamily="34" charset="0"/>
              </a:rPr>
              <a:t>, </a:t>
            </a:r>
            <a:r>
              <a:rPr lang="en-US" sz="1050" spc="70" dirty="0">
                <a:solidFill>
                  <a:schemeClr val="tx1">
                    <a:lumMod val="50000"/>
                    <a:lumOff val="50000"/>
                  </a:schemeClr>
                </a:solidFill>
                <a:latin typeface="Arial Narrow" panose="020B0606020202030204" pitchFamily="34" charset="0"/>
              </a:rPr>
              <a:t>Be</a:t>
            </a:r>
            <a:r>
              <a:rPr lang="sr-Latn-RS" sz="1050" spc="70" dirty="0">
                <a:solidFill>
                  <a:schemeClr val="tx1">
                    <a:lumMod val="50000"/>
                    <a:lumOff val="50000"/>
                  </a:schemeClr>
                </a:solidFill>
                <a:latin typeface="Arial Narrow" panose="020B0606020202030204" pitchFamily="34" charset="0"/>
              </a:rPr>
              <a:t>čići, 28 / 09 – 30 / 09/ 2021</a:t>
            </a:r>
            <a:endParaRPr lang="en-US" sz="1100" dirty="0">
              <a:solidFill>
                <a:schemeClr val="tx1">
                  <a:lumMod val="50000"/>
                  <a:lumOff val="50000"/>
                </a:schemeClr>
              </a:solidFill>
            </a:endParaRPr>
          </a:p>
        </p:txBody>
      </p:sp>
      <p:pic>
        <p:nvPicPr>
          <p:cNvPr id="15" name="Picture 14">
            <a:extLst>
              <a:ext uri="{FF2B5EF4-FFF2-40B4-BE49-F238E27FC236}">
                <a16:creationId xmlns:a16="http://schemas.microsoft.com/office/drawing/2014/main" id="{70D7502F-55FA-40C6-B68A-FDA57E89E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2344" y="88539"/>
            <a:ext cx="1890458" cy="776667"/>
          </a:xfrm>
          <a:prstGeom prst="rect">
            <a:avLst/>
          </a:prstGeom>
        </p:spPr>
      </p:pic>
    </p:spTree>
    <p:extLst>
      <p:ext uri="{BB962C8B-B14F-4D97-AF65-F5344CB8AC3E}">
        <p14:creationId xmlns:p14="http://schemas.microsoft.com/office/powerpoint/2010/main" val="358404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3AA947F5-EF2E-4FC5-9B0F-A528DD997F4F}"/>
              </a:ext>
            </a:extLst>
          </p:cNvPr>
          <p:cNvSpPr>
            <a:spLocks noGrp="1" noChangeArrowheads="1"/>
          </p:cNvSpPr>
          <p:nvPr>
            <p:ph type="title"/>
          </p:nvPr>
        </p:nvSpPr>
        <p:spPr>
          <a:xfrm>
            <a:off x="3575720" y="1030955"/>
            <a:ext cx="8281318" cy="508000"/>
          </a:xfrm>
        </p:spPr>
        <p:txBody>
          <a:bodyPr/>
          <a:lstStyle/>
          <a:p>
            <a:pPr algn="r"/>
            <a:r>
              <a:rPr lang="es-ES" altLang="sr-Latn-RS" sz="2400" b="1" dirty="0">
                <a:solidFill>
                  <a:srgbClr val="002060"/>
                </a:solidFill>
                <a:latin typeface="Arial Narrow" panose="020B0606020202030204" pitchFamily="34" charset="0"/>
              </a:rPr>
              <a:t>Grid </a:t>
            </a:r>
            <a:r>
              <a:rPr lang="es-ES" altLang="sr-Latn-RS" sz="2400" b="1" dirty="0" err="1">
                <a:solidFill>
                  <a:srgbClr val="002060"/>
                </a:solidFill>
                <a:latin typeface="Arial Narrow" panose="020B0606020202030204" pitchFamily="34" charset="0"/>
              </a:rPr>
              <a:t>Backup</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Protection</a:t>
            </a:r>
            <a:r>
              <a:rPr lang="es-ES" altLang="sr-Latn-RS" sz="2400" b="1" dirty="0">
                <a:solidFill>
                  <a:srgbClr val="002060"/>
                </a:solidFill>
                <a:latin typeface="Arial Narrow" panose="020B0606020202030204" pitchFamily="34" charset="0"/>
              </a:rPr>
              <a:t> </a:t>
            </a:r>
            <a:r>
              <a:rPr lang="es-ES" altLang="sr-Latn-RS" sz="2400" b="1" dirty="0" err="1">
                <a:solidFill>
                  <a:srgbClr val="002060"/>
                </a:solidFill>
                <a:latin typeface="Arial Narrow" panose="020B0606020202030204" pitchFamily="34" charset="0"/>
              </a:rPr>
              <a:t>Through</a:t>
            </a:r>
            <a:r>
              <a:rPr lang="es-ES" altLang="sr-Latn-RS" sz="2400" b="1" dirty="0">
                <a:solidFill>
                  <a:srgbClr val="002060"/>
                </a:solidFill>
                <a:latin typeface="Arial Narrow" panose="020B0606020202030204" pitchFamily="34" charset="0"/>
              </a:rPr>
              <a:t> PMU</a:t>
            </a:r>
            <a:endParaRPr lang="en-GB" altLang="sr-Latn-RS" sz="2400" b="1" dirty="0">
              <a:solidFill>
                <a:srgbClr val="00206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052C23D2-19A7-46B2-A9EF-647DDDBDC936}"/>
              </a:ext>
            </a:extLst>
          </p:cNvPr>
          <p:cNvSpPr>
            <a:spLocks noGrp="1"/>
          </p:cNvSpPr>
          <p:nvPr>
            <p:ph idx="1"/>
          </p:nvPr>
        </p:nvSpPr>
        <p:spPr>
          <a:xfrm>
            <a:off x="912442" y="5155069"/>
            <a:ext cx="4680520" cy="508000"/>
          </a:xfrm>
        </p:spPr>
        <p:txBody>
          <a:bodyPr rtlCol="0">
            <a:normAutofit fontScale="70000" lnSpcReduction="20000"/>
          </a:bodyPr>
          <a:lstStyle/>
          <a:p>
            <a:pPr marL="0" indent="0" fontAlgn="auto">
              <a:spcAft>
                <a:spcPts val="0"/>
              </a:spcAft>
              <a:buNone/>
              <a:defRPr/>
            </a:pPr>
            <a:r>
              <a:rPr lang="en-US" sz="2400" dirty="0">
                <a:solidFill>
                  <a:schemeClr val="tx1">
                    <a:lumMod val="65000"/>
                    <a:lumOff val="35000"/>
                  </a:schemeClr>
                </a:solidFill>
                <a:latin typeface="Arial Narrow" panose="020B0606020202030204" pitchFamily="34" charset="0"/>
              </a:rPr>
              <a:t>RESPONSE WITH DIFFERENTIAL ALGORITHM ASSOCIATED WITH DIRECTIONAL CRITERIA </a:t>
            </a:r>
            <a:endParaRPr lang="sr-Latn-RS" sz="2400" dirty="0">
              <a:solidFill>
                <a:schemeClr val="tx1">
                  <a:lumMod val="65000"/>
                  <a:lumOff val="35000"/>
                </a:schemeClr>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8ACF91B1-3C63-4FD9-894B-D3733F7AA7C3}"/>
              </a:ext>
            </a:extLst>
          </p:cNvPr>
          <p:cNvCxnSpPr/>
          <p:nvPr/>
        </p:nvCxnSpPr>
        <p:spPr>
          <a:xfrm>
            <a:off x="0" y="90872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A27C9C5D-F7DD-490F-A544-16E2D931AD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a:extLst>
              <a:ext uri="{FF2B5EF4-FFF2-40B4-BE49-F238E27FC236}">
                <a16:creationId xmlns:a16="http://schemas.microsoft.com/office/drawing/2014/main" id="{A14ED962-1998-40DF-82E1-7602CC612EF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Content Placeholder 2">
            <a:extLst>
              <a:ext uri="{FF2B5EF4-FFF2-40B4-BE49-F238E27FC236}">
                <a16:creationId xmlns:a16="http://schemas.microsoft.com/office/drawing/2014/main" id="{C94722C4-FE81-4296-A475-BDC49D571FCB}"/>
              </a:ext>
            </a:extLst>
          </p:cNvPr>
          <p:cNvSpPr txBox="1">
            <a:spLocks/>
          </p:cNvSpPr>
          <p:nvPr/>
        </p:nvSpPr>
        <p:spPr bwMode="auto">
          <a:xfrm>
            <a:off x="7032104" y="5157192"/>
            <a:ext cx="4680520" cy="38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2400" dirty="0">
                <a:solidFill>
                  <a:schemeClr val="tx1">
                    <a:lumMod val="65000"/>
                    <a:lumOff val="35000"/>
                  </a:schemeClr>
                </a:solidFill>
                <a:latin typeface="Arial Narrow" panose="020B0606020202030204" pitchFamily="34" charset="0"/>
              </a:rPr>
              <a:t>TRIPPING TIME OF PMU BACKUP PROTECTION</a:t>
            </a:r>
            <a:endParaRPr lang="sr-Latn-RS" sz="2400" dirty="0">
              <a:solidFill>
                <a:schemeClr val="tx1">
                  <a:lumMod val="65000"/>
                  <a:lumOff val="35000"/>
                </a:schemeClr>
              </a:solidFill>
              <a:latin typeface="Arial Narrow" panose="020B0606020202030204" pitchFamily="34" charset="0"/>
            </a:endParaRPr>
          </a:p>
        </p:txBody>
      </p:sp>
      <p:pic>
        <p:nvPicPr>
          <p:cNvPr id="14" name="Picture 13">
            <a:extLst>
              <a:ext uri="{FF2B5EF4-FFF2-40B4-BE49-F238E27FC236}">
                <a16:creationId xmlns:a16="http://schemas.microsoft.com/office/drawing/2014/main" id="{E1C46EA2-546E-4E5D-85D5-E11E65EF9F5C}"/>
              </a:ext>
            </a:extLst>
          </p:cNvPr>
          <p:cNvPicPr/>
          <p:nvPr/>
        </p:nvPicPr>
        <p:blipFill>
          <a:blip r:embed="rId2"/>
          <a:stretch>
            <a:fillRect/>
          </a:stretch>
        </p:blipFill>
        <p:spPr>
          <a:xfrm>
            <a:off x="467171" y="1980714"/>
            <a:ext cx="6048672" cy="2732596"/>
          </a:xfrm>
          <a:prstGeom prst="rect">
            <a:avLst/>
          </a:prstGeom>
        </p:spPr>
      </p:pic>
      <p:pic>
        <p:nvPicPr>
          <p:cNvPr id="15" name="Picture 14">
            <a:extLst>
              <a:ext uri="{FF2B5EF4-FFF2-40B4-BE49-F238E27FC236}">
                <a16:creationId xmlns:a16="http://schemas.microsoft.com/office/drawing/2014/main" id="{7EF7E5B7-13DA-42F2-96E5-0F81A85CE587}"/>
              </a:ext>
            </a:extLst>
          </p:cNvPr>
          <p:cNvPicPr/>
          <p:nvPr/>
        </p:nvPicPr>
        <p:blipFill>
          <a:blip r:embed="rId3"/>
          <a:stretch>
            <a:fillRect/>
          </a:stretch>
        </p:blipFill>
        <p:spPr>
          <a:xfrm>
            <a:off x="6888088" y="2506035"/>
            <a:ext cx="4745355" cy="2224405"/>
          </a:xfrm>
          <a:prstGeom prst="rect">
            <a:avLst/>
          </a:prstGeom>
        </p:spPr>
      </p:pic>
      <p:sp>
        <p:nvSpPr>
          <p:cNvPr id="16" name="TextBox 15">
            <a:extLst>
              <a:ext uri="{FF2B5EF4-FFF2-40B4-BE49-F238E27FC236}">
                <a16:creationId xmlns:a16="http://schemas.microsoft.com/office/drawing/2014/main" id="{5C785649-C1D0-4F53-B501-C093CC53DB24}"/>
              </a:ext>
            </a:extLst>
          </p:cNvPr>
          <p:cNvSpPr txBox="1"/>
          <p:nvPr/>
        </p:nvSpPr>
        <p:spPr>
          <a:xfrm>
            <a:off x="1775520" y="188640"/>
            <a:ext cx="7632848" cy="423193"/>
          </a:xfrm>
          <a:prstGeom prst="rect">
            <a:avLst/>
          </a:prstGeom>
          <a:noFill/>
        </p:spPr>
        <p:txBody>
          <a:bodyPr wrap="square" rtlCol="0">
            <a:spAutoFit/>
          </a:bodyPr>
          <a:lstStyle/>
          <a:p>
            <a:r>
              <a:rPr lang="en-US" sz="1100" b="1" spc="70" dirty="0">
                <a:solidFill>
                  <a:schemeClr val="tx1">
                    <a:lumMod val="50000"/>
                    <a:lumOff val="50000"/>
                  </a:schemeClr>
                </a:solidFill>
                <a:latin typeface="Arial Narrow" panose="020B0606020202030204" pitchFamily="34" charset="0"/>
              </a:rPr>
              <a:t>VII</a:t>
            </a:r>
            <a:r>
              <a:rPr lang="sr-Latn-RS" sz="1100" b="1" spc="70" dirty="0">
                <a:solidFill>
                  <a:schemeClr val="tx1">
                    <a:lumMod val="50000"/>
                    <a:lumOff val="50000"/>
                  </a:schemeClr>
                </a:solidFill>
                <a:latin typeface="Arial Narrow" panose="020B0606020202030204" pitchFamily="34" charset="0"/>
              </a:rPr>
              <a:t> SAVETOVANJE O ELEKTRO</a:t>
            </a:r>
            <a:r>
              <a:rPr lang="en-US" sz="1100" b="1" spc="70" dirty="0">
                <a:solidFill>
                  <a:schemeClr val="tx1">
                    <a:lumMod val="50000"/>
                    <a:lumOff val="50000"/>
                  </a:schemeClr>
                </a:solidFill>
                <a:latin typeface="Arial Narrow" panose="020B0606020202030204" pitchFamily="34" charset="0"/>
              </a:rPr>
              <a:t>PRENOSNIM</a:t>
            </a:r>
            <a:r>
              <a:rPr lang="sr-Latn-RS" sz="1100" b="1" spc="70" dirty="0">
                <a:solidFill>
                  <a:schemeClr val="tx1">
                    <a:lumMod val="50000"/>
                    <a:lumOff val="50000"/>
                  </a:schemeClr>
                </a:solidFill>
                <a:latin typeface="Arial Narrow" panose="020B0606020202030204" pitchFamily="34" charset="0"/>
              </a:rPr>
              <a:t> MREŽAMA </a:t>
            </a:r>
            <a:r>
              <a:rPr lang="en-US" sz="1100" b="1" spc="70" dirty="0">
                <a:solidFill>
                  <a:schemeClr val="tx1">
                    <a:lumMod val="50000"/>
                    <a:lumOff val="50000"/>
                  </a:schemeClr>
                </a:solidFill>
                <a:latin typeface="Arial Narrow" panose="020B0606020202030204" pitchFamily="34" charset="0"/>
              </a:rPr>
              <a:t>CG KO CIGRE</a:t>
            </a:r>
            <a:br>
              <a:rPr lang="sr-Latn-RS" sz="1100" b="1" spc="70" dirty="0">
                <a:solidFill>
                  <a:schemeClr val="tx1">
                    <a:lumMod val="50000"/>
                    <a:lumOff val="50000"/>
                  </a:schemeClr>
                </a:solidFill>
                <a:latin typeface="Arial Narrow" panose="020B0606020202030204" pitchFamily="34" charset="0"/>
              </a:rPr>
            </a:br>
            <a:r>
              <a:rPr lang="sr-Latn-RS" sz="1050" spc="70" dirty="0">
                <a:solidFill>
                  <a:schemeClr val="tx1">
                    <a:lumMod val="50000"/>
                    <a:lumOff val="50000"/>
                  </a:schemeClr>
                </a:solidFill>
                <a:latin typeface="Arial Narrow" panose="020B0606020202030204" pitchFamily="34" charset="0"/>
              </a:rPr>
              <a:t>Hotel </a:t>
            </a:r>
            <a:r>
              <a:rPr lang="en-US" sz="1050" spc="70" dirty="0" err="1">
                <a:solidFill>
                  <a:schemeClr val="tx1">
                    <a:lumMod val="50000"/>
                    <a:lumOff val="50000"/>
                  </a:schemeClr>
                </a:solidFill>
                <a:latin typeface="Arial Narrow" panose="020B0606020202030204" pitchFamily="34" charset="0"/>
              </a:rPr>
              <a:t>Mediteran</a:t>
            </a:r>
            <a:r>
              <a:rPr lang="sr-Latn-RS" sz="1050" spc="70" dirty="0">
                <a:solidFill>
                  <a:schemeClr val="tx1">
                    <a:lumMod val="50000"/>
                    <a:lumOff val="50000"/>
                  </a:schemeClr>
                </a:solidFill>
                <a:latin typeface="Arial Narrow" panose="020B0606020202030204" pitchFamily="34" charset="0"/>
              </a:rPr>
              <a:t>, </a:t>
            </a:r>
            <a:r>
              <a:rPr lang="en-US" sz="1050" spc="70" dirty="0">
                <a:solidFill>
                  <a:schemeClr val="tx1">
                    <a:lumMod val="50000"/>
                    <a:lumOff val="50000"/>
                  </a:schemeClr>
                </a:solidFill>
                <a:latin typeface="Arial Narrow" panose="020B0606020202030204" pitchFamily="34" charset="0"/>
              </a:rPr>
              <a:t>Be</a:t>
            </a:r>
            <a:r>
              <a:rPr lang="sr-Latn-RS" sz="1050" spc="70" dirty="0">
                <a:solidFill>
                  <a:schemeClr val="tx1">
                    <a:lumMod val="50000"/>
                    <a:lumOff val="50000"/>
                  </a:schemeClr>
                </a:solidFill>
                <a:latin typeface="Arial Narrow" panose="020B0606020202030204" pitchFamily="34" charset="0"/>
              </a:rPr>
              <a:t>čići, 28 / 09 – 30 / 09/ 2021</a:t>
            </a:r>
            <a:endParaRPr lang="en-US" sz="1100" dirty="0">
              <a:solidFill>
                <a:schemeClr val="tx1">
                  <a:lumMod val="50000"/>
                  <a:lumOff val="50000"/>
                </a:schemeClr>
              </a:solidFill>
            </a:endParaRPr>
          </a:p>
        </p:txBody>
      </p:sp>
      <p:pic>
        <p:nvPicPr>
          <p:cNvPr id="17" name="Picture 16">
            <a:extLst>
              <a:ext uri="{FF2B5EF4-FFF2-40B4-BE49-F238E27FC236}">
                <a16:creationId xmlns:a16="http://schemas.microsoft.com/office/drawing/2014/main" id="{5F40FD21-3517-45F8-A302-73685970C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2344" y="88539"/>
            <a:ext cx="1890458" cy="776667"/>
          </a:xfrm>
          <a:prstGeom prst="rect">
            <a:avLst/>
          </a:prstGeom>
        </p:spPr>
      </p:pic>
    </p:spTree>
    <p:extLst>
      <p:ext uri="{BB962C8B-B14F-4D97-AF65-F5344CB8AC3E}">
        <p14:creationId xmlns:p14="http://schemas.microsoft.com/office/powerpoint/2010/main" val="383419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3AA947F5-EF2E-4FC5-9B0F-A528DD997F4F}"/>
              </a:ext>
            </a:extLst>
          </p:cNvPr>
          <p:cNvSpPr>
            <a:spLocks noGrp="1" noChangeArrowheads="1"/>
          </p:cNvSpPr>
          <p:nvPr>
            <p:ph type="title"/>
          </p:nvPr>
        </p:nvSpPr>
        <p:spPr>
          <a:xfrm>
            <a:off x="6096000" y="1030955"/>
            <a:ext cx="5761038" cy="508000"/>
          </a:xfrm>
        </p:spPr>
        <p:txBody>
          <a:bodyPr/>
          <a:lstStyle/>
          <a:p>
            <a:pPr algn="r"/>
            <a:r>
              <a:rPr lang="sr-Latn-RS" altLang="sr-Latn-RS" sz="2400" b="1" dirty="0">
                <a:solidFill>
                  <a:srgbClr val="002060"/>
                </a:solidFill>
                <a:latin typeface="Arial Narrow" panose="020B0606020202030204" pitchFamily="34" charset="0"/>
              </a:rPr>
              <a:t>Zaključak / </a:t>
            </a:r>
            <a:r>
              <a:rPr lang="sr-Latn-RS" altLang="sr-Latn-RS" sz="2400" b="1" dirty="0" err="1">
                <a:solidFill>
                  <a:srgbClr val="002060"/>
                </a:solidFill>
                <a:latin typeface="Arial Narrow" panose="020B0606020202030204" pitchFamily="34" charset="0"/>
              </a:rPr>
              <a:t>Conclusion</a:t>
            </a:r>
            <a:endParaRPr lang="en-GB" altLang="sr-Latn-RS" sz="2400" b="1" dirty="0">
              <a:solidFill>
                <a:srgbClr val="00206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052C23D2-19A7-46B2-A9EF-647DDDBDC936}"/>
              </a:ext>
            </a:extLst>
          </p:cNvPr>
          <p:cNvSpPr>
            <a:spLocks noGrp="1"/>
          </p:cNvSpPr>
          <p:nvPr>
            <p:ph idx="1"/>
          </p:nvPr>
        </p:nvSpPr>
        <p:spPr>
          <a:xfrm>
            <a:off x="983432" y="1772821"/>
            <a:ext cx="10657184" cy="4608507"/>
          </a:xfrm>
        </p:spPr>
        <p:txBody>
          <a:bodyPr rtlCol="0">
            <a:normAutofit fontScale="85000" lnSpcReduction="10000"/>
          </a:bodyPr>
          <a:lstStyle/>
          <a:p>
            <a:pPr fontAlgn="auto">
              <a:spcAft>
                <a:spcPts val="0"/>
              </a:spcAft>
              <a:defRPr/>
            </a:pPr>
            <a:r>
              <a:rPr lang="en-US" sz="2400" dirty="0">
                <a:solidFill>
                  <a:schemeClr val="tx1">
                    <a:lumMod val="65000"/>
                    <a:lumOff val="35000"/>
                  </a:schemeClr>
                </a:solidFill>
                <a:latin typeface="Arial Narrow" panose="020B0606020202030204" pitchFamily="34" charset="0"/>
              </a:rPr>
              <a:t>Zone 3 is standard practice, but this philosophy presents limitations as it works only with local information.</a:t>
            </a:r>
          </a:p>
          <a:p>
            <a:pPr fontAlgn="auto">
              <a:spcAft>
                <a:spcPts val="0"/>
              </a:spcAft>
              <a:defRPr/>
            </a:pPr>
            <a:r>
              <a:rPr lang="en-US" sz="2400" dirty="0">
                <a:solidFill>
                  <a:schemeClr val="tx1">
                    <a:lumMod val="65000"/>
                    <a:lumOff val="35000"/>
                  </a:schemeClr>
                </a:solidFill>
                <a:latin typeface="Arial Narrow" panose="020B0606020202030204" pitchFamily="34" charset="0"/>
              </a:rPr>
              <a:t>Zone 3 have been involved on cascading effect on several blackouts due undesired operations during line overloads. </a:t>
            </a:r>
          </a:p>
          <a:p>
            <a:pPr fontAlgn="auto">
              <a:spcAft>
                <a:spcPts val="0"/>
              </a:spcAft>
              <a:defRPr/>
            </a:pPr>
            <a:r>
              <a:rPr lang="en-US" sz="2400" dirty="0">
                <a:solidFill>
                  <a:schemeClr val="tx1">
                    <a:lumMod val="65000"/>
                    <a:lumOff val="35000"/>
                  </a:schemeClr>
                </a:solidFill>
                <a:latin typeface="Arial Narrow" panose="020B0606020202030204" pitchFamily="34" charset="0"/>
              </a:rPr>
              <a:t>Remote </a:t>
            </a:r>
            <a:r>
              <a:rPr lang="en-US" sz="2400" dirty="0" err="1">
                <a:solidFill>
                  <a:schemeClr val="tx1">
                    <a:lumMod val="65000"/>
                    <a:lumOff val="35000"/>
                  </a:schemeClr>
                </a:solidFill>
                <a:latin typeface="Arial Narrow" panose="020B0606020202030204" pitchFamily="34" charset="0"/>
              </a:rPr>
              <a:t>Teleprotection</a:t>
            </a:r>
            <a:r>
              <a:rPr lang="en-US" sz="2400" dirty="0">
                <a:solidFill>
                  <a:schemeClr val="tx1">
                    <a:lumMod val="65000"/>
                    <a:lumOff val="35000"/>
                  </a:schemeClr>
                </a:solidFill>
                <a:latin typeface="Arial Narrow" panose="020B0606020202030204" pitchFamily="34" charset="0"/>
              </a:rPr>
              <a:t> schemes can be implemented through Routable GOOSE with low latency requirements due to long delays for remote backup protection. Special care must be taken due to possible directional improper maloperations due to negative sequence removal on inverters during faults.</a:t>
            </a:r>
          </a:p>
          <a:p>
            <a:pPr fontAlgn="auto">
              <a:spcAft>
                <a:spcPts val="0"/>
              </a:spcAft>
              <a:defRPr/>
            </a:pPr>
            <a:r>
              <a:rPr lang="en-US" sz="2400" dirty="0">
                <a:solidFill>
                  <a:schemeClr val="tx1">
                    <a:lumMod val="65000"/>
                    <a:lumOff val="35000"/>
                  </a:schemeClr>
                </a:solidFill>
                <a:latin typeface="Arial Narrow" panose="020B0606020202030204" pitchFamily="34" charset="0"/>
              </a:rPr>
              <a:t>Power Differential Algorithm combined with power directional criteria through PMU gives a very good response and correct fault discrimination for all type of faults.</a:t>
            </a:r>
          </a:p>
          <a:p>
            <a:pPr fontAlgn="auto">
              <a:spcAft>
                <a:spcPts val="0"/>
              </a:spcAft>
              <a:defRPr/>
            </a:pPr>
            <a:r>
              <a:rPr lang="en-US" sz="2400" dirty="0">
                <a:solidFill>
                  <a:schemeClr val="tx1">
                    <a:lumMod val="65000"/>
                    <a:lumOff val="35000"/>
                  </a:schemeClr>
                </a:solidFill>
                <a:latin typeface="Arial Narrow" panose="020B0606020202030204" pitchFamily="34" charset="0"/>
              </a:rPr>
              <a:t>Tests were made using only two PMU´s sending information at 50 values per second with minimum operating times much smaller than typical delay for Zone 3.</a:t>
            </a:r>
          </a:p>
          <a:p>
            <a:pPr fontAlgn="auto">
              <a:spcAft>
                <a:spcPts val="0"/>
              </a:spcAft>
              <a:defRPr/>
            </a:pPr>
            <a:r>
              <a:rPr lang="en-US" sz="2400" dirty="0">
                <a:solidFill>
                  <a:schemeClr val="tx1">
                    <a:lumMod val="65000"/>
                    <a:lumOff val="35000"/>
                  </a:schemeClr>
                </a:solidFill>
                <a:latin typeface="Arial Narrow" panose="020B0606020202030204" pitchFamily="34" charset="0"/>
              </a:rPr>
              <a:t>Phasor Measurement Unit (PMU) technology provides phasor information (both magnitude and phase angle) in real time. The advantage of referring phase angle to a global reference time is helpful in capturing the wide area snapshot of the power system. Effective utilization of this technology is very useful in mitigating blackouts and learning the real time behavior of the power system. </a:t>
            </a:r>
          </a:p>
          <a:p>
            <a:pPr marL="446088" indent="-446088" fontAlgn="auto">
              <a:spcAft>
                <a:spcPts val="0"/>
              </a:spcAft>
              <a:buFont typeface="Arial" panose="020B0604020202020204" pitchFamily="34" charset="0"/>
              <a:buBlip>
                <a:blip r:embed="rId2"/>
              </a:buBlip>
              <a:defRPr/>
            </a:pPr>
            <a:endParaRPr lang="sr-Latn-RS" sz="2400" dirty="0">
              <a:solidFill>
                <a:schemeClr val="tx1">
                  <a:lumMod val="65000"/>
                  <a:lumOff val="35000"/>
                </a:schemeClr>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8ACF91B1-3C63-4FD9-894B-D3733F7AA7C3}"/>
              </a:ext>
            </a:extLst>
          </p:cNvPr>
          <p:cNvCxnSpPr/>
          <p:nvPr/>
        </p:nvCxnSpPr>
        <p:spPr>
          <a:xfrm>
            <a:off x="0" y="90872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BA482A6-3594-458D-9BAD-B42F4C3C700B}"/>
              </a:ext>
            </a:extLst>
          </p:cNvPr>
          <p:cNvSpPr txBox="1"/>
          <p:nvPr/>
        </p:nvSpPr>
        <p:spPr>
          <a:xfrm>
            <a:off x="1775520" y="188640"/>
            <a:ext cx="7632848" cy="423193"/>
          </a:xfrm>
          <a:prstGeom prst="rect">
            <a:avLst/>
          </a:prstGeom>
          <a:noFill/>
        </p:spPr>
        <p:txBody>
          <a:bodyPr wrap="square" rtlCol="0">
            <a:spAutoFit/>
          </a:bodyPr>
          <a:lstStyle/>
          <a:p>
            <a:r>
              <a:rPr lang="en-US" sz="1100" b="1" spc="70" dirty="0">
                <a:solidFill>
                  <a:schemeClr val="tx1">
                    <a:lumMod val="50000"/>
                    <a:lumOff val="50000"/>
                  </a:schemeClr>
                </a:solidFill>
                <a:latin typeface="Arial Narrow" panose="020B0606020202030204" pitchFamily="34" charset="0"/>
              </a:rPr>
              <a:t>VII</a:t>
            </a:r>
            <a:r>
              <a:rPr lang="sr-Latn-RS" sz="1100" b="1" spc="70" dirty="0">
                <a:solidFill>
                  <a:schemeClr val="tx1">
                    <a:lumMod val="50000"/>
                    <a:lumOff val="50000"/>
                  </a:schemeClr>
                </a:solidFill>
                <a:latin typeface="Arial Narrow" panose="020B0606020202030204" pitchFamily="34" charset="0"/>
              </a:rPr>
              <a:t> SAVETOVANJE O ELEKTRO</a:t>
            </a:r>
            <a:r>
              <a:rPr lang="en-US" sz="1100" b="1" spc="70" dirty="0">
                <a:solidFill>
                  <a:schemeClr val="tx1">
                    <a:lumMod val="50000"/>
                    <a:lumOff val="50000"/>
                  </a:schemeClr>
                </a:solidFill>
                <a:latin typeface="Arial Narrow" panose="020B0606020202030204" pitchFamily="34" charset="0"/>
              </a:rPr>
              <a:t>PRENOSNIM</a:t>
            </a:r>
            <a:r>
              <a:rPr lang="sr-Latn-RS" sz="1100" b="1" spc="70" dirty="0">
                <a:solidFill>
                  <a:schemeClr val="tx1">
                    <a:lumMod val="50000"/>
                    <a:lumOff val="50000"/>
                  </a:schemeClr>
                </a:solidFill>
                <a:latin typeface="Arial Narrow" panose="020B0606020202030204" pitchFamily="34" charset="0"/>
              </a:rPr>
              <a:t> MREŽAMA </a:t>
            </a:r>
            <a:r>
              <a:rPr lang="en-US" sz="1100" b="1" spc="70" dirty="0">
                <a:solidFill>
                  <a:schemeClr val="tx1">
                    <a:lumMod val="50000"/>
                    <a:lumOff val="50000"/>
                  </a:schemeClr>
                </a:solidFill>
                <a:latin typeface="Arial Narrow" panose="020B0606020202030204" pitchFamily="34" charset="0"/>
              </a:rPr>
              <a:t>CG KO CIGRE</a:t>
            </a:r>
            <a:br>
              <a:rPr lang="sr-Latn-RS" sz="1100" b="1" spc="70" dirty="0">
                <a:solidFill>
                  <a:schemeClr val="tx1">
                    <a:lumMod val="50000"/>
                    <a:lumOff val="50000"/>
                  </a:schemeClr>
                </a:solidFill>
                <a:latin typeface="Arial Narrow" panose="020B0606020202030204" pitchFamily="34" charset="0"/>
              </a:rPr>
            </a:br>
            <a:r>
              <a:rPr lang="sr-Latn-RS" sz="1050" spc="70" dirty="0">
                <a:solidFill>
                  <a:schemeClr val="tx1">
                    <a:lumMod val="50000"/>
                    <a:lumOff val="50000"/>
                  </a:schemeClr>
                </a:solidFill>
                <a:latin typeface="Arial Narrow" panose="020B0606020202030204" pitchFamily="34" charset="0"/>
              </a:rPr>
              <a:t>Hotel </a:t>
            </a:r>
            <a:r>
              <a:rPr lang="en-US" sz="1050" spc="70" dirty="0" err="1">
                <a:solidFill>
                  <a:schemeClr val="tx1">
                    <a:lumMod val="50000"/>
                    <a:lumOff val="50000"/>
                  </a:schemeClr>
                </a:solidFill>
                <a:latin typeface="Arial Narrow" panose="020B0606020202030204" pitchFamily="34" charset="0"/>
              </a:rPr>
              <a:t>Mediteran</a:t>
            </a:r>
            <a:r>
              <a:rPr lang="sr-Latn-RS" sz="1050" spc="70" dirty="0">
                <a:solidFill>
                  <a:schemeClr val="tx1">
                    <a:lumMod val="50000"/>
                    <a:lumOff val="50000"/>
                  </a:schemeClr>
                </a:solidFill>
                <a:latin typeface="Arial Narrow" panose="020B0606020202030204" pitchFamily="34" charset="0"/>
              </a:rPr>
              <a:t>, </a:t>
            </a:r>
            <a:r>
              <a:rPr lang="en-US" sz="1050" spc="70" dirty="0">
                <a:solidFill>
                  <a:schemeClr val="tx1">
                    <a:lumMod val="50000"/>
                    <a:lumOff val="50000"/>
                  </a:schemeClr>
                </a:solidFill>
                <a:latin typeface="Arial Narrow" panose="020B0606020202030204" pitchFamily="34" charset="0"/>
              </a:rPr>
              <a:t>Be</a:t>
            </a:r>
            <a:r>
              <a:rPr lang="sr-Latn-RS" sz="1050" spc="70" dirty="0">
                <a:solidFill>
                  <a:schemeClr val="tx1">
                    <a:lumMod val="50000"/>
                    <a:lumOff val="50000"/>
                  </a:schemeClr>
                </a:solidFill>
                <a:latin typeface="Arial Narrow" panose="020B0606020202030204" pitchFamily="34" charset="0"/>
              </a:rPr>
              <a:t>čići, 28 / 09 – 30 / 09/ 2021</a:t>
            </a:r>
            <a:endParaRPr lang="en-US" sz="1100" dirty="0">
              <a:solidFill>
                <a:schemeClr val="tx1">
                  <a:lumMod val="50000"/>
                  <a:lumOff val="50000"/>
                </a:schemeClr>
              </a:solidFill>
            </a:endParaRPr>
          </a:p>
        </p:txBody>
      </p:sp>
      <p:pic>
        <p:nvPicPr>
          <p:cNvPr id="11" name="Picture 10">
            <a:extLst>
              <a:ext uri="{FF2B5EF4-FFF2-40B4-BE49-F238E27FC236}">
                <a16:creationId xmlns:a16="http://schemas.microsoft.com/office/drawing/2014/main" id="{5C1AD55E-BF3B-4C85-AD54-7DCE485E7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344" y="88539"/>
            <a:ext cx="1890458" cy="776667"/>
          </a:xfrm>
          <a:prstGeom prst="rect">
            <a:avLst/>
          </a:prstGeom>
        </p:spPr>
      </p:pic>
    </p:spTree>
    <p:extLst>
      <p:ext uri="{BB962C8B-B14F-4D97-AF65-F5344CB8AC3E}">
        <p14:creationId xmlns:p14="http://schemas.microsoft.com/office/powerpoint/2010/main" val="4190066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16_9_Ed1Aug18.v2potx.potx" id="{851D9E84-7857-4959-8209-91AE4FCDD2E8}" vid="{70DA1C26-504D-4DDA-9CD8-0E0DC5546A59}"/>
    </a:ext>
  </a:extLst>
</a:theme>
</file>

<file path=docProps/app.xml><?xml version="1.0" encoding="utf-8"?>
<Properties xmlns="http://schemas.openxmlformats.org/officeDocument/2006/extended-properties" xmlns:vt="http://schemas.openxmlformats.org/officeDocument/2006/docPropsVTypes">
  <TotalTime>483</TotalTime>
  <Words>540</Words>
  <Application>Microsoft Office PowerPoint</Application>
  <PresentationFormat>Widescreen</PresentationFormat>
  <Paragraphs>36</Paragraphs>
  <Slides>10</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6" baseType="lpstr">
      <vt:lpstr>Arial</vt:lpstr>
      <vt:lpstr>Arial Narrow</vt:lpstr>
      <vt:lpstr>Calibri</vt:lpstr>
      <vt:lpstr>Office Theme</vt:lpstr>
      <vt:lpstr>Thème Office</vt:lpstr>
      <vt:lpstr>Visio</vt:lpstr>
      <vt:lpstr>R B5‐05 - REZERVNA ZAŠTITA MREŽE PRI OBNOVLJIVIM IZVORIMA: ZONA 3, PREKOSTRUJNA ZAŠTITA I DRUGE MOGUĆNOSTI</vt:lpstr>
      <vt:lpstr>Introduction</vt:lpstr>
      <vt:lpstr>Grid Backup Protection Through Zone 3</vt:lpstr>
      <vt:lpstr>Grid Backup Protection Through Zone 3</vt:lpstr>
      <vt:lpstr>Grid Backup Protection Through Overcurrent Elements</vt:lpstr>
      <vt:lpstr>Grid Backup Protection Through Overcurrent Elements</vt:lpstr>
      <vt:lpstr>Grid Backup Protection Through PMU</vt:lpstr>
      <vt:lpstr>Grid Backup Protection Through PMU</vt:lpstr>
      <vt:lpstr>Zaključak / Conclusion</vt:lpstr>
      <vt:lpstr>HVALA NA PAŽNJI! THANK YOU FOR YOUR ATTENTION!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Marko</dc:creator>
  <cp:lastModifiedBy>Vukobrat, Nemanja (GE Renewable Energy)</cp:lastModifiedBy>
  <cp:revision>23</cp:revision>
  <dcterms:created xsi:type="dcterms:W3CDTF">2018-08-09T10:53:11Z</dcterms:created>
  <dcterms:modified xsi:type="dcterms:W3CDTF">2021-09-26T22:45:51Z</dcterms:modified>
</cp:coreProperties>
</file>